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4156" r:id="rId2"/>
  </p:sldMasterIdLst>
  <p:notesMasterIdLst>
    <p:notesMasterId r:id="rId42"/>
  </p:notesMasterIdLst>
  <p:handoutMasterIdLst>
    <p:handoutMasterId r:id="rId43"/>
  </p:handoutMasterIdLst>
  <p:sldIdLst>
    <p:sldId id="283" r:id="rId3"/>
    <p:sldId id="284" r:id="rId4"/>
    <p:sldId id="285" r:id="rId5"/>
    <p:sldId id="286" r:id="rId6"/>
    <p:sldId id="345" r:id="rId7"/>
    <p:sldId id="288" r:id="rId8"/>
    <p:sldId id="371" r:id="rId9"/>
    <p:sldId id="372" r:id="rId10"/>
    <p:sldId id="373" r:id="rId11"/>
    <p:sldId id="289" r:id="rId12"/>
    <p:sldId id="290" r:id="rId13"/>
    <p:sldId id="291" r:id="rId14"/>
    <p:sldId id="297" r:id="rId15"/>
    <p:sldId id="298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  <p:embeddedFont>
      <p:font typeface="Wingdings 2" panose="05020102010507070707" pitchFamily="18" charset="2"/>
      <p:regular r:id="rId49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686DA"/>
    <a:srgbClr val="FF0000"/>
    <a:srgbClr val="F89E5A"/>
    <a:srgbClr val="07DCF9"/>
    <a:srgbClr val="F10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2" autoAdjust="0"/>
    <p:restoredTop sz="90929" autoAdjust="0"/>
  </p:normalViewPr>
  <p:slideViewPr>
    <p:cSldViewPr>
      <p:cViewPr varScale="1">
        <p:scale>
          <a:sx n="117" d="100"/>
          <a:sy n="117" d="100"/>
        </p:scale>
        <p:origin x="154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15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06C94708-4C23-B84B-0793-C35B36FB21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20000"/>
              </a:spcBef>
              <a:buFontTx/>
              <a:buChar char="•"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C4DC3EC1-7FD6-EEA1-D37A-B76DD0E87A7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buFontTx/>
              <a:buChar char="•"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2" name="Rectangle 4">
            <a:extLst>
              <a:ext uri="{FF2B5EF4-FFF2-40B4-BE49-F238E27FC236}">
                <a16:creationId xmlns:a16="http://schemas.microsoft.com/office/drawing/2014/main" id="{7FF0973B-3163-7985-6469-FFE796D883E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20000"/>
              </a:spcBef>
              <a:buFontTx/>
              <a:buChar char="•"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3" name="Rectangle 5">
            <a:extLst>
              <a:ext uri="{FF2B5EF4-FFF2-40B4-BE49-F238E27FC236}">
                <a16:creationId xmlns:a16="http://schemas.microsoft.com/office/drawing/2014/main" id="{B85170B2-4ABC-9028-D317-EF975D29BD0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buFontTx/>
              <a:buChar char="•"/>
              <a:defRPr sz="1200"/>
            </a:lvl1pPr>
          </a:lstStyle>
          <a:p>
            <a:pPr>
              <a:defRPr/>
            </a:pPr>
            <a:fld id="{411ABF9F-EE3A-4420-9A7D-06B03FAE28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00888A6-3D28-1FE6-022D-FB6BBF2204D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6B0F7BE-59F9-23D9-8C0E-491C3A7FA93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CF3BDABE-0CEB-E510-05AE-54A99B06C6A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52C71955-9CC1-B8D0-938F-CAD87310807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B6E891FF-576C-1EC1-A845-486C2FFD7C1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A984DB53-3A06-3A5E-A627-D756A32354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555D192-9C8D-4542-B755-147F28467C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1697E82-800A-FBAB-9BE5-A4E1A774487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F4F0F52-390C-500B-1F4E-49E04B4A6F8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4CDC2-9C20-4E7C-9E41-0251414C9A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3186217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2928817-DB4E-40BD-0189-2C9A457CEC2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9DDDAD5-A99D-F6CA-440F-A2B67A6382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6EB287-35D3-4E3C-89DB-F2A701A745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7559727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D920FCF-D4B0-9431-837E-1D3BA00D262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11452B2-B8E7-9D49-F24F-41A20F7DAD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6CD98-1C4E-4BE4-B1DD-A726D224F1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625961"/>
      </p:ext>
    </p:extLst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82F81AC-7909-0DEB-B920-ECDC272DBC1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DC28ACE-9F37-C2E7-30A8-DDB7D43DE11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6E729F-4B53-4060-BF1A-E696F612F3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9491234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395AC7C-4B31-AF7F-AE4F-BCC6E3E34BF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A0A3B0A-6FD7-5EA5-E3C8-8E27C3C3AA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010D2B-AAAE-443A-B576-B2E1A7C773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4392116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9D470-A244-122A-D5FA-44BB68EE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7280B-DE41-468C-B5BE-5F203E423422}" type="datetime1">
              <a:rPr lang="en-US"/>
              <a:pPr>
                <a:defRPr/>
              </a:pPr>
              <a:t>12/9/2024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F4A42-184B-B661-DDE3-20EEDE0BE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CA27-E540-26AD-AD64-8A9CD8CD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AEB54-9B4D-491C-AF7F-6BC620D3337B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682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D9799-6E40-83BC-7EF6-21408A49C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CF6F71-EEF4-49DE-A4D7-6585569A8B23}" type="datetime1">
              <a:rPr lang="en-US"/>
              <a:pPr>
                <a:defRPr/>
              </a:pPr>
              <a:t>12/9/2024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1361D-3781-AD0F-8B55-296540649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6633B-F9AE-0DB9-3548-6676E9F3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47E43-96F1-482F-BCA2-95D1110F1BC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139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C9BB5-FAA3-257E-1DA1-27256CC6C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9A4EC-E130-40A1-AAAB-F66FBD34648A}" type="datetime1">
              <a:rPr lang="en-US"/>
              <a:pPr>
                <a:defRPr/>
              </a:pPr>
              <a:t>12/9/2024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A4D24-998F-4739-2E70-015F0C197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D2001-03E5-1070-9C98-72B39434F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C8039-4E4F-4E81-A930-45DDEA1B23A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463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58E73F-E268-54CF-AF5A-9C85316AF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A42E0-C215-4863-8570-438AE61CFA19}" type="datetime1">
              <a:rPr lang="en-US"/>
              <a:pPr>
                <a:defRPr/>
              </a:pPr>
              <a:t>12/9/2024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4E48C73-F762-8A18-07E8-CCB306986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577CB10-BE68-A143-2EBF-86676D83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854C66-873E-4A73-89DA-E792DB7EE1C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599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E79B696-4EE3-5CDF-77E5-5DF1E0CDA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340F8-48D9-48D6-9DA8-CDE09FEF9274}" type="datetime1">
              <a:rPr lang="en-US"/>
              <a:pPr>
                <a:defRPr/>
              </a:pPr>
              <a:t>12/9/2024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95DBCA-0256-37F4-1632-96827F39E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E1E428F-0AFA-5588-8C11-7567084B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2A732-9BAC-40F8-8A65-66EF09C0942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9134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9BC8545-326A-8576-81BC-FCD175DE8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08F52C-F029-48FF-9420-977BA5680A14}" type="datetime1">
              <a:rPr lang="en-US"/>
              <a:pPr>
                <a:defRPr/>
              </a:pPr>
              <a:t>12/9/2024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5799846-64E8-750F-EE4A-0A5573E9A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5611836-F6DC-6032-F788-1ADE118B9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682A40-F74A-4E1E-B817-96601CAAF7B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681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>
            <a:extLst>
              <a:ext uri="{FF2B5EF4-FFF2-40B4-BE49-F238E27FC236}">
                <a16:creationId xmlns:a16="http://schemas.microsoft.com/office/drawing/2014/main" id="{FEF6207E-E689-6ACD-92D9-FF9C3D959BC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85800" y="990600"/>
            <a:ext cx="84582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48F8B712-5AB3-E40F-E0B2-0F1CAEF813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14400" y="6248400"/>
            <a:ext cx="1981200" cy="2746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en-US" sz="1200"/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F30058B2-8236-9DE6-E5DB-89A467D129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6324600"/>
            <a:ext cx="2895600" cy="2746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fld id="{F9F6D7D4-EDBE-49EB-87EA-0B5DF45F2B94}" type="datetime3">
              <a:rPr lang="en-US" altLang="en-US" sz="1200" smtClean="0">
                <a:solidFill>
                  <a:srgbClr val="0000FF"/>
                </a:solidFill>
              </a:rPr>
              <a:pPr eaLnBrk="1" hangingPunct="1">
                <a:spcBef>
                  <a:spcPct val="50000"/>
                </a:spcBef>
                <a:buFontTx/>
                <a:buNone/>
                <a:defRPr/>
              </a:pPr>
              <a:t>9 December 2024</a:t>
            </a:fld>
            <a:endParaRPr lang="en-US" altLang="en-US" sz="1200">
              <a:solidFill>
                <a:srgbClr val="0000FF"/>
              </a:solidFill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880FBE46-0A23-80C8-7589-87AFC7C0C3E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86725" y="6446838"/>
            <a:ext cx="1079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marL="457200" eaLnBrk="0" hangingPunct="0"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4AEFF00A-AB57-4CE7-81E8-CE7A17EA7DFF}" type="slidenum">
              <a:rPr lang="en-US" altLang="en-US" sz="12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E3CBBF0-4CBD-A541-0837-042561DCE8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3D5E8420-09F5-C2AE-0F4C-1C26274E789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10373-31FF-4767-8B6C-FD7B657F78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4947810"/>
      </p:ext>
    </p:extLst>
  </p:cSld>
  <p:clrMapOvr>
    <a:masterClrMapping/>
  </p:clrMapOvr>
  <p:transition>
    <p:zo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D333060-D1C3-04BD-9101-D0B0FCBF4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F581C9-8507-467F-A889-B32FAAA482A8}" type="datetime1">
              <a:rPr lang="en-US"/>
              <a:pPr>
                <a:defRPr/>
              </a:pPr>
              <a:t>12/9/2024</a:t>
            </a:fld>
            <a:endParaRPr lang="en-I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6A196E-6A6C-B7CD-E242-FB2DB795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08587A4-077E-317E-BDF9-D965D9BDA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40E4F-A91D-4452-BFDB-37CD996FFF1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224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F272729-80F3-61A6-FAA2-EBC38948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52F2B-E17D-4612-8760-3A01FEE5B012}" type="datetime1">
              <a:rPr lang="en-US"/>
              <a:pPr>
                <a:defRPr/>
              </a:pPr>
              <a:t>12/9/2024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D5CCFF2-7773-D860-8D69-334CA64DC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C7907C-1AE4-2302-5B41-ED77EDC3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BCC1C-F56B-48CB-BF21-BC5CD21A0EC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24639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5F64BBD-D774-2C5B-0E11-BD888293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8296E-1B42-4E6F-A3E6-8ADA7CD4B251}" type="datetime1">
              <a:rPr lang="en-US"/>
              <a:pPr>
                <a:defRPr/>
              </a:pPr>
              <a:t>12/9/2024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85FBC49-91B7-16EF-151D-872CC781F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EB91AD-1C78-DEE4-F45C-9E14133E6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764077-251E-43B1-8B90-794FAD79EE4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044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9E7E5-1B75-DD03-5405-B9647D0F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987A64-E3E7-466A-BDBC-8D8676787F2E}" type="datetime1">
              <a:rPr lang="en-US"/>
              <a:pPr>
                <a:defRPr/>
              </a:pPr>
              <a:t>12/9/2024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579EB-EBD4-6E2A-901D-5E728354E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36C35-211F-3324-B091-99246089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BC022-CB65-4167-8DAE-19D527A80E3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162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9141E-82AE-8EDE-F503-6A2B0E6D8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24711-134E-4B22-AAF3-866E7A39A9CA}" type="datetime1">
              <a:rPr lang="en-US"/>
              <a:pPr>
                <a:defRPr/>
              </a:pPr>
              <a:t>12/9/2024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FB3EC-68F0-AE42-BB6D-0D0B128CD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2B3B3-F77B-8754-F33B-02D32ADF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70477F-0F84-4275-A4FE-2666493850E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04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814DC83-3246-1738-ED76-3FA0D4B6E6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EB0B35-34AF-0143-D8E1-F3844F2BB41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BFC4F-FBED-400F-9985-D35BE332C0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004754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89561E-6178-82A2-3104-B66E52D91E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F73AE50-598A-1B56-95E4-7F0BE669C9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BB81-5910-4522-88B7-465AED2F5C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8219350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80F74C7-0CA1-0459-32F9-A256C1A203A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ABBDCF2-7218-DAA5-B795-23A0525E2A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11039-523F-4B5C-BDE5-22FDDEF45F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967478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FA12D3-868A-1762-2ADD-EF49A45DC6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9F67A57-1BE8-B592-1213-BA3F7EEA4E5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507FE9-842C-4339-A501-CB753C6060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0091586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0F263B6F-9E44-0E80-38D3-C67FE54B5BC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F3BAE02-3384-75A8-3ABC-7FE35C4A9EE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617CD-7A76-4FDD-8345-B47D6007D9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2329542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99F3E36-69C3-58B0-83D3-FE929A45BD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88A2B0E-603E-393A-F718-3005B2E68A3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20D1FC-8819-4278-BCA4-B586FF99E0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2065346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1A7528B-EAC5-EA15-B3EA-822FA58E3BD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DCF73FE-87DF-0AA6-06E1-6CAA9450AF3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556451-27B4-4A55-AC92-5B78326735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100291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A5DF2A5-30C7-8F68-17E5-9EECA1D48D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E0236F9-CC3F-AAEB-436A-E5D61742AC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2047CB0-06AB-4B49-0E79-288E164A461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b="0">
                <a:solidFill>
                  <a:srgbClr val="0000F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E0C8395-C50E-002E-1C3A-E7D1F2502E3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18300" y="6350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750422A-96CD-4D65-AFE6-77D1B7549D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Line 7">
            <a:extLst>
              <a:ext uri="{FF2B5EF4-FFF2-40B4-BE49-F238E27FC236}">
                <a16:creationId xmlns:a16="http://schemas.microsoft.com/office/drawing/2014/main" id="{389BF950-2FFA-5B01-F3FA-87F82C80C1B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85800" y="990600"/>
            <a:ext cx="84582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031" name="Text Box 9">
            <a:extLst>
              <a:ext uri="{FF2B5EF4-FFF2-40B4-BE49-F238E27FC236}">
                <a16:creationId xmlns:a16="http://schemas.microsoft.com/office/drawing/2014/main" id="{AA2F573F-E529-1FB4-893B-E985BCCE854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14400" y="6248400"/>
            <a:ext cx="1981200" cy="2746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en-US" sz="1200"/>
          </a:p>
        </p:txBody>
      </p:sp>
      <p:sp>
        <p:nvSpPr>
          <p:cNvPr id="1032" name="Text Box 10">
            <a:extLst>
              <a:ext uri="{FF2B5EF4-FFF2-40B4-BE49-F238E27FC236}">
                <a16:creationId xmlns:a16="http://schemas.microsoft.com/office/drawing/2014/main" id="{21552536-0A5C-F5A9-CE07-AC31ED147E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6324600"/>
            <a:ext cx="2895600" cy="2746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fld id="{120CA81C-B878-414F-909B-765994C1389D}" type="datetime3">
              <a:rPr lang="en-US" altLang="en-US" sz="1200" smtClean="0">
                <a:solidFill>
                  <a:srgbClr val="0000FF"/>
                </a:solidFill>
              </a:rPr>
              <a:pPr eaLnBrk="1" hangingPunct="1">
                <a:spcBef>
                  <a:spcPct val="50000"/>
                </a:spcBef>
                <a:buFontTx/>
                <a:buNone/>
                <a:defRPr/>
              </a:pPr>
              <a:t>9 December 2024</a:t>
            </a:fld>
            <a:endParaRPr lang="en-US" altLang="en-US" sz="1200">
              <a:solidFill>
                <a:srgbClr val="0000FF"/>
              </a:solidFill>
            </a:endParaRP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3C4CF2EF-B2D5-7882-6BE6-45B7301424F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18500" y="6446838"/>
            <a:ext cx="609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marL="457200" eaLnBrk="0" hangingPunct="0"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66192BA0-0712-4195-8BBA-27A9C8762CE0}" type="slidenum">
              <a:rPr lang="en-US" altLang="en-US" sz="12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</p:sldLayoutIdLst>
  <p:transition>
    <p:zoom/>
  </p:transition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CAD8F9FD-34CB-1656-80CE-D6029166A7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A98D726F-6B98-815A-31F3-8AD70DC9EC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F8846-3414-E289-BDCF-863B6C7CFA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spcBef>
                <a:spcPct val="20000"/>
              </a:spcBef>
              <a:buFontTx/>
              <a:buChar char="•"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D8B2BE-667B-4DD7-B7C1-7EA6E2AB23A0}" type="datetime1">
              <a:rPr lang="en-US"/>
              <a:pPr>
                <a:defRPr/>
              </a:pPr>
              <a:t>12/9/2024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6BDAA-9201-2730-5CFF-33BEDC58A1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spcBef>
                <a:spcPct val="20000"/>
              </a:spcBef>
              <a:buFontTx/>
              <a:buChar char="•"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06F05-8C52-653E-BAD4-F25A758B9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spcBef>
                <a:spcPct val="20000"/>
              </a:spcBef>
              <a:buFontTx/>
              <a:buChar char="•"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0975EB3-5960-4B4D-980C-C79F44613ABB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  <p:sldLayoutId id="2147484230" r:id="rId2"/>
    <p:sldLayoutId id="2147484231" r:id="rId3"/>
    <p:sldLayoutId id="2147484232" r:id="rId4"/>
    <p:sldLayoutId id="2147484233" r:id="rId5"/>
    <p:sldLayoutId id="2147484234" r:id="rId6"/>
    <p:sldLayoutId id="2147484235" r:id="rId7"/>
    <p:sldLayoutId id="2147484236" r:id="rId8"/>
    <p:sldLayoutId id="2147484237" r:id="rId9"/>
    <p:sldLayoutId id="2147484238" r:id="rId10"/>
    <p:sldLayoutId id="2147484239" r:id="rId11"/>
  </p:sldLayoutIdLst>
  <p:hf sldNum="0"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3">
            <a:extLst>
              <a:ext uri="{FF2B5EF4-FFF2-40B4-BE49-F238E27FC236}">
                <a16:creationId xmlns:a16="http://schemas.microsoft.com/office/drawing/2014/main" id="{D603A403-5268-8F1F-816F-624A6D5D2A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FF"/>
                </a:solidFill>
              </a:rPr>
              <a:t>Department of AI&amp;DS</a:t>
            </a: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2A2BA9C-83CA-679D-78DA-05F3A1950D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8382000" cy="1600200"/>
          </a:xfrm>
        </p:spPr>
        <p:txBody>
          <a:bodyPr/>
          <a:lstStyle/>
          <a:p>
            <a:pPr marL="304800" indent="-134620" algn="ctr">
              <a:spcBef>
                <a:spcPts val="850"/>
              </a:spcBef>
              <a:spcAft>
                <a:spcPts val="0"/>
              </a:spcAft>
              <a:tabLst>
                <a:tab pos="304800" algn="l"/>
                <a:tab pos="305435" algn="l"/>
              </a:tabLst>
            </a:pPr>
            <a:r>
              <a:rPr lang="en-US" sz="2800" b="1" dirty="0">
                <a:effectLst/>
                <a:latin typeface="Arial" panose="020B0604020202020204" pitchFamily="34" charset="0"/>
                <a:ea typeface="Arial MT"/>
                <a:cs typeface="Arial MT"/>
              </a:rPr>
              <a:t>Computer Vision and Deep Learning for Construction Site Anomaly Behavior Detection</a:t>
            </a:r>
            <a:endParaRPr lang="en-IN" sz="2800" dirty="0">
              <a:effectLst/>
              <a:latin typeface="Arial MT"/>
              <a:ea typeface="Arial MT"/>
              <a:cs typeface="Arial MT"/>
            </a:endParaRP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7816F7AE-B708-60D6-47F8-1527579E3F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133600"/>
            <a:ext cx="80772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latin typeface="Arial" panose="020B0604020202020204" pitchFamily="34" charset="0"/>
              </a:rPr>
              <a:t>MEMBERS: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 dirty="0" err="1">
                <a:latin typeface="Arial" panose="020B0604020202020204" pitchFamily="34" charset="0"/>
              </a:rPr>
              <a:t>Abishek</a:t>
            </a:r>
            <a:r>
              <a:rPr lang="en-US" altLang="en-US" sz="2800" b="1" dirty="0">
                <a:latin typeface="Arial" panose="020B0604020202020204" pitchFamily="34" charset="0"/>
              </a:rPr>
              <a:t> S (9517202109005)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 dirty="0">
                <a:latin typeface="Arial" panose="020B0604020202020204" pitchFamily="34" charset="0"/>
              </a:rPr>
              <a:t>Mohamed Aslam K (9517202109034)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latin typeface="Arial" panose="020B0604020202020204" pitchFamily="34" charset="0"/>
              </a:rPr>
              <a:t>GUIDE:</a:t>
            </a:r>
            <a:r>
              <a:rPr lang="en-US" altLang="en-US" sz="2400" b="1" dirty="0">
                <a:latin typeface="Arial" panose="020B0604020202020204" pitchFamily="34" charset="0"/>
              </a:rPr>
              <a:t>	Dr. </a:t>
            </a:r>
            <a:r>
              <a:rPr lang="en-US" altLang="en-US" sz="2400" b="1" dirty="0" err="1">
                <a:latin typeface="Arial" panose="020B0604020202020204" pitchFamily="34" charset="0"/>
              </a:rPr>
              <a:t>P.Swathika</a:t>
            </a:r>
            <a:r>
              <a:rPr lang="en-US" altLang="en-US" sz="2400" b="1" dirty="0">
                <a:latin typeface="Arial" panose="020B0604020202020204" pitchFamily="34" charset="0"/>
              </a:rPr>
              <a:t> , PhD, (AP(</a:t>
            </a:r>
            <a:r>
              <a:rPr lang="en-US" altLang="en-US" sz="2400" b="1" dirty="0" err="1">
                <a:latin typeface="Arial" panose="020B0604020202020204" pitchFamily="34" charset="0"/>
              </a:rPr>
              <a:t>Sr.G</a:t>
            </a:r>
            <a:r>
              <a:rPr lang="en-US" altLang="en-US" sz="2400" b="1" dirty="0">
                <a:latin typeface="Arial" panose="020B0604020202020204" pitchFamily="34" charset="0"/>
              </a:rPr>
              <a:t>))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b="1" dirty="0">
              <a:latin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Department of Artificial Intelligence and Data Science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 err="1">
                <a:latin typeface="Arial" panose="020B0604020202020204" pitchFamily="34" charset="0"/>
              </a:rPr>
              <a:t>Mepco</a:t>
            </a:r>
            <a:r>
              <a:rPr lang="en-US" altLang="en-US" sz="2400" b="1" dirty="0">
                <a:latin typeface="Arial" panose="020B0604020202020204" pitchFamily="34" charset="0"/>
              </a:rPr>
              <a:t> Schlenk Engineering College</a:t>
            </a:r>
            <a:br>
              <a:rPr lang="en-US" altLang="en-US" sz="2800" b="1" dirty="0">
                <a:latin typeface="Arial" panose="020B0604020202020204" pitchFamily="34" charset="0"/>
              </a:rPr>
            </a:br>
            <a:br>
              <a:rPr lang="en-US" altLang="en-US" sz="2800" b="1" dirty="0">
                <a:latin typeface="Arial" panose="020B0604020202020204" pitchFamily="34" charset="0"/>
              </a:rPr>
            </a:br>
            <a:endParaRPr lang="en-US" altLang="en-US" sz="28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60998749-DDD7-8CB1-7888-D0DA21EA7D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Pre Processing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C6ECFC5D-E2E3-2448-3245-210504FD92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Combination of image datasets and classes</a:t>
            </a:r>
          </a:p>
          <a:p>
            <a:pPr lvl="1"/>
            <a:endParaRPr lang="en-US" altLang="en-US" dirty="0">
              <a:latin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Dataset from multiple sources must be combined.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All the labels from each dataset must be mapped according to data combination.</a:t>
            </a:r>
          </a:p>
          <a:p>
            <a:pPr lvl="1">
              <a:buFontTx/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lvl="4"/>
            <a:endParaRPr lang="en-US" altLang="en-US" dirty="0">
              <a:latin typeface="Arial" panose="020B0604020202020204" pitchFamily="34" charset="0"/>
            </a:endParaRPr>
          </a:p>
          <a:p>
            <a:pPr lvl="4"/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8676" name="Footer Placeholder 3">
            <a:extLst>
              <a:ext uri="{FF2B5EF4-FFF2-40B4-BE49-F238E27FC236}">
                <a16:creationId xmlns:a16="http://schemas.microsoft.com/office/drawing/2014/main" id="{A5FB4564-83CB-794A-C96E-F32324DAB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FF"/>
                </a:solidFill>
              </a:rPr>
              <a:t>Department of AI&amp;DS</a:t>
            </a:r>
          </a:p>
        </p:txBody>
      </p:sp>
      <p:sp>
        <p:nvSpPr>
          <p:cNvPr id="28677" name="Rectangle 6">
            <a:extLst>
              <a:ext uri="{FF2B5EF4-FFF2-40B4-BE49-F238E27FC236}">
                <a16:creationId xmlns:a16="http://schemas.microsoft.com/office/drawing/2014/main" id="{9D16033B-6357-CA35-3202-C85BD6068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400">
              <a:latin typeface="Verdana" panose="020B0604030504040204" pitchFamily="34" charset="0"/>
            </a:endParaRPr>
          </a:p>
        </p:txBody>
      </p:sp>
      <p:sp>
        <p:nvSpPr>
          <p:cNvPr id="28678" name="Rectangle 8">
            <a:extLst>
              <a:ext uri="{FF2B5EF4-FFF2-40B4-BE49-F238E27FC236}">
                <a16:creationId xmlns:a16="http://schemas.microsoft.com/office/drawing/2014/main" id="{9E94E152-D68B-AE09-8434-9AB14CF1A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400">
              <a:latin typeface="Verdana" panose="020B0604030504040204" pitchFamily="34" charset="0"/>
            </a:endParaRPr>
          </a:p>
        </p:txBody>
      </p:sp>
      <p:sp>
        <p:nvSpPr>
          <p:cNvPr id="28679" name="Rectangle 9">
            <a:extLst>
              <a:ext uri="{FF2B5EF4-FFF2-40B4-BE49-F238E27FC236}">
                <a16:creationId xmlns:a16="http://schemas.microsoft.com/office/drawing/2014/main" id="{BC266308-9F89-72FD-E363-23E1B3AAB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668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AB96BB7A-871B-4483-79D3-18F1E15386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Pre Processing ( </a:t>
            </a:r>
            <a:r>
              <a:rPr lang="en-US" altLang="en-US" dirty="0" err="1">
                <a:latin typeface="Arial" panose="020B0604020202020204" pitchFamily="34" charset="0"/>
              </a:rPr>
              <a:t>Contd</a:t>
            </a:r>
            <a:r>
              <a:rPr lang="en-US" altLang="en-US" dirty="0">
                <a:latin typeface="Arial" panose="020B0604020202020204" pitchFamily="34" charset="0"/>
              </a:rPr>
              <a:t>…)</a:t>
            </a:r>
          </a:p>
        </p:txBody>
      </p:sp>
      <p:sp>
        <p:nvSpPr>
          <p:cNvPr id="46083" name="Content Placeholder 2">
            <a:extLst>
              <a:ext uri="{FF2B5EF4-FFF2-40B4-BE49-F238E27FC236}">
                <a16:creationId xmlns:a16="http://schemas.microsoft.com/office/drawing/2014/main" id="{80EB20AB-B963-1992-4272-8133E291C9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 algn="just">
              <a:buNone/>
              <a:defRPr/>
            </a:pPr>
            <a:r>
              <a:rPr lang="en-US" altLang="en-US" dirty="0">
                <a:latin typeface="Arial" panose="020B0604020202020204" pitchFamily="34" charset="0"/>
              </a:rPr>
              <a:t>Splitting of test train images 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The MS-COCO dataset does not include test images. 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/>
              <a:t>	We need to extract the test data from the training images along with their labels, create a new folder for the test data, and then remove those images from the training set.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0724" name="Footer Placeholder 3">
            <a:extLst>
              <a:ext uri="{FF2B5EF4-FFF2-40B4-BE49-F238E27FC236}">
                <a16:creationId xmlns:a16="http://schemas.microsoft.com/office/drawing/2014/main" id="{376CC944-8EC2-EDAE-CA0F-ACC24479C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FF"/>
                </a:solidFill>
              </a:rPr>
              <a:t>Department of AI&amp;DS</a:t>
            </a:r>
          </a:p>
        </p:txBody>
      </p:sp>
      <p:sp>
        <p:nvSpPr>
          <p:cNvPr id="30725" name="Rectangle 6">
            <a:extLst>
              <a:ext uri="{FF2B5EF4-FFF2-40B4-BE49-F238E27FC236}">
                <a16:creationId xmlns:a16="http://schemas.microsoft.com/office/drawing/2014/main" id="{184ECE8A-75AA-5105-2391-B7F714858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E5561EF0-4A10-DB24-1F2D-81CDBC23D3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Pre Processing ( Contd…)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65B52A8A-391C-5E41-6067-807243FFAD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Image Preprocessing: Resizing, Tensor Conversion, and Normalization</a:t>
            </a:r>
          </a:p>
          <a:p>
            <a:r>
              <a:rPr lang="en-US" altLang="en-US" sz="2200" b="1" dirty="0">
                <a:latin typeface="Arial" panose="020B0604020202020204" pitchFamily="34" charset="0"/>
              </a:rPr>
              <a:t>Image Resizing: </a:t>
            </a:r>
            <a:r>
              <a:rPr lang="en-US" altLang="en-US" sz="2200" dirty="0">
                <a:latin typeface="Arial" panose="020B0604020202020204" pitchFamily="34" charset="0"/>
              </a:rPr>
              <a:t>Adjusts images to a fixed size to ensure compatibility with the model's input dimensions.</a:t>
            </a:r>
          </a:p>
          <a:p>
            <a:r>
              <a:rPr lang="en-US" altLang="en-US" sz="2200" b="1" dirty="0">
                <a:latin typeface="Arial" panose="020B0604020202020204" pitchFamily="34" charset="0"/>
              </a:rPr>
              <a:t>Image-to-Tensor Conversion:</a:t>
            </a:r>
            <a:r>
              <a:rPr lang="en-US" altLang="en-US" sz="2200" dirty="0">
                <a:latin typeface="Arial" panose="020B0604020202020204" pitchFamily="34" charset="0"/>
              </a:rPr>
              <a:t> Converts image data into a tensor format, scaling pixel values and reordering channels as required by the model.</a:t>
            </a:r>
          </a:p>
          <a:p>
            <a:r>
              <a:rPr lang="en-US" altLang="en-US" sz="2200" b="1" dirty="0">
                <a:latin typeface="Arial" panose="020B0604020202020204" pitchFamily="34" charset="0"/>
              </a:rPr>
              <a:t>Normalization: </a:t>
            </a:r>
            <a:r>
              <a:rPr lang="en-US" altLang="en-US" sz="2200" dirty="0">
                <a:latin typeface="Arial" panose="020B0604020202020204" pitchFamily="34" charset="0"/>
              </a:rPr>
              <a:t>Standardizes pixel values (typically between 0 and 1 or using a dataset-specific mean and standard deviation) to improve training stability and convergence.</a:t>
            </a:r>
          </a:p>
        </p:txBody>
      </p:sp>
      <p:sp>
        <p:nvSpPr>
          <p:cNvPr id="31748" name="Footer Placeholder 3">
            <a:extLst>
              <a:ext uri="{FF2B5EF4-FFF2-40B4-BE49-F238E27FC236}">
                <a16:creationId xmlns:a16="http://schemas.microsoft.com/office/drawing/2014/main" id="{699923D5-5EF7-4EAD-5F0C-05405BB515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FF"/>
                </a:solidFill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77DD1EA3-6604-511F-31AC-D2FDA2404E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Working</a:t>
            </a:r>
          </a:p>
        </p:txBody>
      </p:sp>
      <p:sp>
        <p:nvSpPr>
          <p:cNvPr id="40963" name="Footer Placeholder 3">
            <a:extLst>
              <a:ext uri="{FF2B5EF4-FFF2-40B4-BE49-F238E27FC236}">
                <a16:creationId xmlns:a16="http://schemas.microsoft.com/office/drawing/2014/main" id="{05026E14-5A5E-7E43-70B5-210D573410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FF"/>
                </a:solidFill>
              </a:rPr>
              <a:t>Department of AI&amp;DS</a:t>
            </a:r>
          </a:p>
        </p:txBody>
      </p:sp>
      <p:sp>
        <p:nvSpPr>
          <p:cNvPr id="40964" name="Content Placeholder 5">
            <a:extLst>
              <a:ext uri="{FF2B5EF4-FFF2-40B4-BE49-F238E27FC236}">
                <a16:creationId xmlns:a16="http://schemas.microsoft.com/office/drawing/2014/main" id="{4B6D5D84-685A-C93F-4D53-B3D44123EB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>
                <a:latin typeface="Arial" panose="020B0604020202020204" pitchFamily="34" charset="0"/>
              </a:rPr>
              <a:t>This work introduces a computer vision and deep learning method to match images of unsafe behavior with safety rules. This method includes:</a:t>
            </a:r>
          </a:p>
          <a:p>
            <a:pPr marL="0" indent="0"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	1. Image feature representation.</a:t>
            </a:r>
          </a:p>
          <a:p>
            <a:pPr marL="0" indent="0"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	2. Safety rule feature representation.</a:t>
            </a:r>
          </a:p>
          <a:p>
            <a:pPr marL="0" indent="0"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	3. Feature fusion similarity to match unsafe behavior with safety rules.</a:t>
            </a:r>
          </a:p>
          <a:p>
            <a:endParaRPr lang="en-US" altLang="en-US" sz="2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88647D74-EB2B-B1F6-D4E7-A6AAF81CC7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Working ( </a:t>
            </a:r>
            <a:r>
              <a:rPr lang="en-US" altLang="en-US" dirty="0" err="1">
                <a:latin typeface="Arial" panose="020B0604020202020204" pitchFamily="34" charset="0"/>
              </a:rPr>
              <a:t>Contd</a:t>
            </a:r>
            <a:r>
              <a:rPr lang="en-US" altLang="en-US" dirty="0">
                <a:latin typeface="Arial" panose="020B0604020202020204" pitchFamily="34" charset="0"/>
              </a:rPr>
              <a:t>…)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7" name="Content Placeholder 2">
                <a:extLst>
                  <a:ext uri="{FF2B5EF4-FFF2-40B4-BE49-F238E27FC236}">
                    <a16:creationId xmlns:a16="http://schemas.microsoft.com/office/drawing/2014/main" id="{4AEB56C1-1FB3-1451-7D1A-4E4AD9F02F0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Image Features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IN" sz="32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IN" sz="3200" b="1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3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sz="32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sSub>
                        <m:sSubPr>
                          <m:ctrlPr>
                            <a:rPr lang="en-IN" sz="3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IN" sz="32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IN" sz="3200" b="1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3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IN" sz="32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equation represents how the image regions (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RoIs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are transformed into feature vectors.</a:t>
                </a:r>
                <a:endParaRPr lang="en-I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feature vector representing the 𝑖-th region in the image.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 learned weight matrix that transforms the input image features into the final feature space.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raw features extracted by the Faster R-CNN from the iii-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region.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 bias term.</a:t>
                </a:r>
              </a:p>
              <a:p>
                <a:pPr marL="0" indent="0">
                  <a:buNone/>
                </a:pPr>
                <a:endParaRPr lang="en-IN" sz="3200" b="1" dirty="0"/>
              </a:p>
            </p:txBody>
          </p:sp>
        </mc:Choice>
        <mc:Fallback xmlns="">
          <p:sp>
            <p:nvSpPr>
              <p:cNvPr id="41987" name="Content Placeholder 2">
                <a:extLst>
                  <a:ext uri="{FF2B5EF4-FFF2-40B4-BE49-F238E27FC236}">
                    <a16:creationId xmlns:a16="http://schemas.microsoft.com/office/drawing/2014/main" id="{4AEB56C1-1FB3-1451-7D1A-4E4AD9F02F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47" t="-14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988" name="Footer Placeholder 3">
            <a:extLst>
              <a:ext uri="{FF2B5EF4-FFF2-40B4-BE49-F238E27FC236}">
                <a16:creationId xmlns:a16="http://schemas.microsoft.com/office/drawing/2014/main" id="{5911B8FD-6C7A-D504-A115-BAA1828551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FF"/>
                </a:solidFill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438C-0E4F-307A-BE02-5C368A3C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Working ( </a:t>
            </a:r>
            <a:r>
              <a:rPr lang="en-US" altLang="en-US" dirty="0" err="1">
                <a:latin typeface="Arial" panose="020B0604020202020204" pitchFamily="34" charset="0"/>
              </a:rPr>
              <a:t>Contd</a:t>
            </a:r>
            <a:r>
              <a:rPr lang="en-US" altLang="en-US" dirty="0">
                <a:latin typeface="Arial" panose="020B0604020202020204" pitchFamily="34" charset="0"/>
              </a:rPr>
              <a:t>…)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sz="2800" b="1" dirty="0"/>
                  <a:t>Word Features (GRU Output)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IN" sz="2800" b="1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sz="2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→</m:t>
                          </m:r>
                        </m:sup>
                      </m:sSubSup>
                      <m:r>
                        <a:rPr lang="en-IN" sz="2800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sz="2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←</m:t>
                          </m:r>
                        </m:sup>
                      </m:sSubSup>
                      <m:r>
                        <a:rPr lang="en-IN" sz="2800" b="1" i="1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IN" sz="2800" b="1" i="1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equation computes the final representation of each word in the safety rule by combining information from both the forward and backward passes of the GRU.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2000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final feature vector representing the j-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word in the safety rule.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000" b="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sz="2000" b="0" i="1">
                            <a:latin typeface="Cambria Math" panose="02040503050406030204" pitchFamily="18" charset="0"/>
                          </a:rPr>
                          <m:t>→</m:t>
                        </m:r>
                      </m:sup>
                    </m:sSubSup>
                  </m:oMath>
                </a14:m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hidden state of the GRU at time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the forward pass (left-to-right).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000" b="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000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IN" sz="2000" b="0" i="1">
                            <a:latin typeface="Cambria Math" panose="02040503050406030204" pitchFamily="18" charset="0"/>
                          </a:rPr>
                          <m:t>←</m:t>
                        </m:r>
                      </m:sup>
                    </m:sSubSup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hidden state of the GRU at time j for the backward pass (right-to-left).</a:t>
                </a:r>
              </a:p>
              <a:p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47" t="-1481" r="-1333" b="-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98610-65C0-FF65-3C12-01DFD7D5DE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409364910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438C-0E4F-307A-BE02-5C368A3C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Working ( </a:t>
            </a:r>
            <a:r>
              <a:rPr lang="en-US" altLang="en-US" dirty="0" err="1">
                <a:latin typeface="Arial" panose="020B0604020202020204" pitchFamily="34" charset="0"/>
              </a:rPr>
              <a:t>Contd</a:t>
            </a:r>
            <a:r>
              <a:rPr lang="en-US" altLang="en-US" dirty="0">
                <a:latin typeface="Arial" panose="020B0604020202020204" pitchFamily="34" charset="0"/>
              </a:rPr>
              <a:t>…)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/>
                  <a:t>Cosine Similarity (Image-Safety Rule Matching):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IN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IN" sz="24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IN" sz="24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4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IN" sz="24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IN" sz="24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IN" sz="24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IN" sz="24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IN" sz="24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4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I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IN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4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4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IN" sz="2400" b="1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equation calculates the similarity between the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i-th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region in the image and the j-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word in the safety rule.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000" b="1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IN" sz="20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kumimoji="0" lang="en-IN" sz="20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IN" sz="2000" b="1" kern="100" dirty="0"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cosine similarity score between image region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word j.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N" sz="2000" b="1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r>
                  <a:rPr lang="en-IN" sz="2000" b="1" kern="100" dirty="0"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transpose of the image feature vector for region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word feature vector for word j.</a:t>
                </a:r>
              </a:p>
              <a:p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5" t="-1037" r="-1176" b="-11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98610-65C0-FF65-3C12-01DFD7D5DE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3870530860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438C-0E4F-307A-BE02-5C368A3C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Working ( </a:t>
            </a:r>
            <a:r>
              <a:rPr lang="en-US" altLang="en-US" dirty="0" err="1">
                <a:latin typeface="Arial" panose="020B0604020202020204" pitchFamily="34" charset="0"/>
              </a:rPr>
              <a:t>Contd</a:t>
            </a:r>
            <a:r>
              <a:rPr lang="en-US" altLang="en-US" dirty="0">
                <a:latin typeface="Arial" panose="020B0604020202020204" pitchFamily="34" charset="0"/>
              </a:rPr>
              <a:t>…)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/>
                  <a:t>Stacked Cross Attention Weight (Attention Mechanism):</a:t>
                </a:r>
                <a:endParaRPr lang="en-US" sz="2400" b="1" i="1" kern="1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400" b="1" dirty="0" smtClean="0"/>
                        <m:t>a</m:t>
                      </m:r>
                      <m:r>
                        <m:rPr>
                          <m:nor/>
                        </m:rPr>
                        <a:rPr lang="en-IN" sz="2400" b="1" dirty="0" smtClean="0"/>
                        <m:t>ᵢⱼ = (</m:t>
                      </m:r>
                      <m:r>
                        <m:rPr>
                          <m:nor/>
                        </m:rPr>
                        <a:rPr lang="en-IN" sz="2400" b="1" dirty="0" smtClean="0"/>
                        <m:t>exp</m:t>
                      </m:r>
                      <m:r>
                        <m:rPr>
                          <m:nor/>
                        </m:rPr>
                        <a:rPr lang="en-IN" sz="2400" b="1" dirty="0" smtClean="0"/>
                        <m:t>(</m:t>
                      </m:r>
                      <m:r>
                        <m:rPr>
                          <m:nor/>
                        </m:rPr>
                        <a:rPr lang="el-GR" sz="2400" b="1" dirty="0" smtClean="0"/>
                        <m:t>λ</m:t>
                      </m:r>
                      <m:r>
                        <m:rPr>
                          <m:nor/>
                        </m:rPr>
                        <a:rPr lang="el-GR" sz="2400" b="1" dirty="0" smtClean="0"/>
                        <m:t>₁ </m:t>
                      </m:r>
                      <m:r>
                        <m:rPr>
                          <m:nor/>
                        </m:rPr>
                        <a:rPr lang="en-IN" sz="2400" b="1" dirty="0" smtClean="0"/>
                        <m:t>s</m:t>
                      </m:r>
                      <m:r>
                        <m:rPr>
                          <m:nor/>
                        </m:rPr>
                        <a:rPr lang="en-IN" sz="2400" b="1" dirty="0" smtClean="0"/>
                        <m:t>ᵢⱼ)) / ∑ₖ₌₁ⁿ (</m:t>
                      </m:r>
                      <m:r>
                        <m:rPr>
                          <m:nor/>
                        </m:rPr>
                        <a:rPr lang="en-IN" sz="2400" b="1" dirty="0" smtClean="0"/>
                        <m:t>exp</m:t>
                      </m:r>
                      <m:r>
                        <m:rPr>
                          <m:nor/>
                        </m:rPr>
                        <a:rPr lang="en-IN" sz="2400" b="1" dirty="0" smtClean="0"/>
                        <m:t>(</m:t>
                      </m:r>
                      <m:r>
                        <m:rPr>
                          <m:nor/>
                        </m:rPr>
                        <a:rPr lang="el-GR" sz="2400" b="1" dirty="0" smtClean="0"/>
                        <m:t>λ</m:t>
                      </m:r>
                      <m:r>
                        <m:rPr>
                          <m:nor/>
                        </m:rPr>
                        <a:rPr lang="el-GR" sz="2400" b="1" dirty="0" smtClean="0"/>
                        <m:t>₁ </m:t>
                      </m:r>
                      <m:r>
                        <m:rPr>
                          <m:nor/>
                        </m:rPr>
                        <a:rPr lang="en-IN" sz="2400" b="1" dirty="0" smtClean="0"/>
                        <m:t>s</m:t>
                      </m:r>
                      <m:r>
                        <m:rPr>
                          <m:nor/>
                        </m:rPr>
                        <a:rPr lang="en-IN" sz="2400" b="1" dirty="0" smtClean="0"/>
                        <m:t>ᵢₖ) </m:t>
                      </m:r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equation calculates the attention weight for each image region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respect to each word j in the safety rule.</a:t>
                </a:r>
                <a:endParaRPr lang="en-I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I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aᵢⱼ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attention weight for the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i-th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image region and the j-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word.</a:t>
                </a:r>
              </a:p>
              <a:p>
                <a:r>
                  <a:rPr lang="el-G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λ₁</a:t>
                </a: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 scaling factor that controls the sharpness of the attention.</a:t>
                </a:r>
              </a:p>
              <a:p>
                <a:r>
                  <a:rPr lang="en-I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sᵢⱼ</a:t>
                </a: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similarity score between image region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word j.</a:t>
                </a: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5" t="-1037" r="-7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98610-65C0-FF65-3C12-01DFD7D5DE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2162933817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438C-0E4F-307A-BE02-5C368A3C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Working ( </a:t>
            </a:r>
            <a:r>
              <a:rPr lang="en-US" altLang="en-US" dirty="0" err="1">
                <a:latin typeface="Arial" panose="020B0604020202020204" pitchFamily="34" charset="0"/>
              </a:rPr>
              <a:t>Contd</a:t>
            </a:r>
            <a:r>
              <a:rPr lang="en-US" altLang="en-US" dirty="0">
                <a:latin typeface="Arial" panose="020B0604020202020204" pitchFamily="34" charset="0"/>
              </a:rPr>
              <a:t>…)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Weighted Sum of Safety Rule Vectors (Attention Output):</a:t>
                </a:r>
                <a:endParaRPr lang="en-US" sz="2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400" b="1" dirty="0" smtClean="0"/>
                        <m:t>a</m:t>
                      </m:r>
                      <m:r>
                        <m:rPr>
                          <m:nor/>
                        </m:rPr>
                        <a:rPr lang="en-IN" sz="2400" b="1" dirty="0" smtClean="0"/>
                        <m:t>ᵀᵢ = ∑</m:t>
                      </m:r>
                      <m:r>
                        <m:rPr>
                          <m:nor/>
                        </m:rPr>
                        <a:rPr lang="en-IN" sz="1200" b="1" dirty="0" smtClean="0"/>
                        <m:t>j</m:t>
                      </m:r>
                      <m:r>
                        <m:rPr>
                          <m:nor/>
                        </m:rPr>
                        <a:rPr lang="en-IN" sz="2400" b="1" dirty="0" smtClean="0"/>
                        <m:t>₌₁ⁿ (</m:t>
                      </m:r>
                      <m:r>
                        <m:rPr>
                          <m:nor/>
                        </m:rPr>
                        <a:rPr lang="en-IN" sz="2400" b="1" dirty="0" smtClean="0"/>
                        <m:t>a</m:t>
                      </m:r>
                      <m:r>
                        <m:rPr>
                          <m:nor/>
                        </m:rPr>
                        <a:rPr lang="en-IN" sz="2400" b="1" dirty="0" smtClean="0"/>
                        <m:t>ᵢ</m:t>
                      </m:r>
                      <m:r>
                        <m:rPr>
                          <m:nor/>
                        </m:rPr>
                        <a:rPr lang="en-IN" sz="1600" b="1" dirty="0" smtClean="0"/>
                        <m:t>j</m:t>
                      </m:r>
                      <m:r>
                        <m:rPr>
                          <m:nor/>
                        </m:rPr>
                        <a:rPr lang="en-IN" sz="2400" b="1" dirty="0" smtClean="0"/>
                        <m:t> </m:t>
                      </m:r>
                      <m:r>
                        <m:rPr>
                          <m:nor/>
                        </m:rPr>
                        <a:rPr lang="en-IN" sz="2400" b="1" dirty="0" smtClean="0"/>
                        <m:t>ej</m:t>
                      </m:r>
                      <m:r>
                        <m:rPr>
                          <m:nor/>
                        </m:rPr>
                        <a:rPr lang="en-IN" sz="2400" b="1" dirty="0" smtClean="0"/>
                        <m:t>)</m:t>
                      </m:r>
                    </m:oMath>
                  </m:oMathPara>
                </a14:m>
                <a:endParaRPr lang="en-IN" sz="2400" b="1" dirty="0"/>
              </a:p>
              <a:p>
                <a:pPr marL="0" indent="0">
                  <a:buNone/>
                </a:pPr>
                <a:endParaRPr lang="en-IN" sz="2400" b="1" dirty="0"/>
              </a:p>
              <a:p>
                <a:pPr marL="0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equation produces a weighted sum of the word vectors for the safety rule, focusing on the most relevant words for each image region.</a:t>
                </a:r>
              </a:p>
              <a:p>
                <a:r>
                  <a:rPr lang="en-I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aᵀᵢ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attended safety rule vector for the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i-th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image region.</a:t>
                </a:r>
              </a:p>
              <a:p>
                <a:r>
                  <a:rPr lang="en-IN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aᵢj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attention weight for region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word j.</a:t>
                </a:r>
              </a:p>
              <a:p>
                <a:pPr algn="just"/>
                <a:r>
                  <a:rPr lang="en-IN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ej</a:t>
                </a:r>
                <a:r>
                  <a:rPr lang="en-I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feature vector for word j.</a:t>
                </a:r>
              </a:p>
              <a:p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5" t="-1185" r="-7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98610-65C0-FF65-3C12-01DFD7D5DE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3076434884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438C-0E4F-307A-BE02-5C368A3C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Working ( </a:t>
            </a:r>
            <a:r>
              <a:rPr lang="en-US" altLang="en-US" dirty="0" err="1">
                <a:latin typeface="Arial" panose="020B0604020202020204" pitchFamily="34" charset="0"/>
              </a:rPr>
              <a:t>Contd</a:t>
            </a:r>
            <a:r>
              <a:rPr lang="en-US" altLang="en-US" dirty="0">
                <a:latin typeface="Arial" panose="020B0604020202020204" pitchFamily="34" charset="0"/>
              </a:rPr>
              <a:t>…)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Cosine Similarity between Image and Safety Rule:</a:t>
                </a:r>
                <a:endParaRPr lang="en-US" sz="2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400" b="1" dirty="0" smtClean="0"/>
                        <m:t>R</m:t>
                      </m:r>
                      <m:r>
                        <m:rPr>
                          <m:nor/>
                        </m:rPr>
                        <a:rPr lang="en-IN" sz="2400" b="1" dirty="0" smtClean="0"/>
                        <m:t>(</m:t>
                      </m:r>
                      <m:r>
                        <m:rPr>
                          <m:nor/>
                        </m:rPr>
                        <a:rPr lang="en-IN" sz="2400" b="1" dirty="0" smtClean="0"/>
                        <m:t>v</m:t>
                      </m:r>
                      <m:r>
                        <m:rPr>
                          <m:nor/>
                        </m:rPr>
                        <a:rPr lang="en-IN" sz="2400" b="1" dirty="0" smtClean="0"/>
                        <m:t>ᵢ, </m:t>
                      </m:r>
                      <m:r>
                        <m:rPr>
                          <m:nor/>
                        </m:rPr>
                        <a:rPr lang="en-IN" sz="2400" b="1" dirty="0" smtClean="0"/>
                        <m:t>a</m:t>
                      </m:r>
                      <m:r>
                        <m:rPr>
                          <m:nor/>
                        </m:rPr>
                        <a:rPr lang="en-IN" sz="2400" b="1" dirty="0" smtClean="0"/>
                        <m:t>ₜⁱ) = (</m:t>
                      </m:r>
                      <m:r>
                        <m:rPr>
                          <m:nor/>
                        </m:rPr>
                        <a:rPr lang="en-IN" sz="2400" b="1" dirty="0" smtClean="0"/>
                        <m:t>v</m:t>
                      </m:r>
                      <m:r>
                        <m:rPr>
                          <m:nor/>
                        </m:rPr>
                        <a:rPr lang="en-IN" sz="2400" b="1" dirty="0" smtClean="0"/>
                        <m:t>ᵢᵀ </m:t>
                      </m:r>
                      <m:r>
                        <m:rPr>
                          <m:nor/>
                        </m:rPr>
                        <a:rPr lang="en-IN" sz="2400" b="1" dirty="0" smtClean="0"/>
                        <m:t>a</m:t>
                      </m:r>
                      <m:r>
                        <m:rPr>
                          <m:nor/>
                        </m:rPr>
                        <a:rPr lang="en-IN" sz="2400" b="1" dirty="0" smtClean="0"/>
                        <m:t>ₜⁱ) </m:t>
                      </m:r>
                      <m:r>
                        <m:rPr>
                          <m:nor/>
                        </m:rPr>
                        <a:rPr lang="en-IN" sz="2800" b="1" dirty="0" smtClean="0"/>
                        <m:t>/ </m:t>
                      </m:r>
                      <m:r>
                        <m:rPr>
                          <m:nor/>
                        </m:rPr>
                        <a:rPr lang="en-IN" sz="2400" b="1" dirty="0" smtClean="0"/>
                        <m:t>∥</m:t>
                      </m:r>
                      <m:r>
                        <m:rPr>
                          <m:nor/>
                        </m:rPr>
                        <a:rPr lang="en-IN" sz="2400" b="1" dirty="0" smtClean="0"/>
                        <m:t>v</m:t>
                      </m:r>
                      <m:r>
                        <m:rPr>
                          <m:nor/>
                        </m:rPr>
                        <a:rPr lang="en-IN" sz="2400" b="1" dirty="0" smtClean="0"/>
                        <m:t>ᵢ∥ ∥</m:t>
                      </m:r>
                      <m:r>
                        <m:rPr>
                          <m:nor/>
                        </m:rPr>
                        <a:rPr lang="en-IN" sz="2400" b="1" dirty="0" smtClean="0"/>
                        <m:t>a</m:t>
                      </m:r>
                      <m:r>
                        <m:rPr>
                          <m:nor/>
                        </m:rPr>
                        <a:rPr lang="en-IN" sz="2400" b="1" dirty="0" smtClean="0"/>
                        <m:t>ₜⁱ∥ </m:t>
                      </m:r>
                    </m:oMath>
                  </m:oMathPara>
                </a14:m>
                <a:endParaRPr lang="en-IN" sz="2400" b="1" dirty="0"/>
              </a:p>
              <a:p>
                <a:pPr marL="0" indent="0">
                  <a:buNone/>
                </a:pPr>
                <a:endParaRPr lang="en-IN" sz="2400" b="1" dirty="0"/>
              </a:p>
              <a:p>
                <a:pPr marL="0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equation calculates the similarity between the image region feature vector V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i​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the attended safety rule vector </a:t>
                </a:r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aₜⁱ 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R(vi​,</a:t>
                </a:r>
                <a:r>
                  <a:rPr lang="en-I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aₜⁱ </a:t>
                </a: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cosine similarity between the image region V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the attended safety rule vector </a:t>
                </a:r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aₜⁱ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measures how well the region of the image corresponds to the most important parts of the safety rule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I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IN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5" t="-1185" r="-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98610-65C0-FF65-3C12-01DFD7D5DE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2851764208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B64C263C-F43B-53BB-3DEF-61FB993C8C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 Aim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356B87D0-C5C7-0E58-4586-83BCFB8C1E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To develop a construction site anomaly detection system.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 It should be robust to find all the anomaly behavior (Crowding over pit, working on top of the building with out safety gadgets etc..)</a:t>
            </a:r>
          </a:p>
          <a:p>
            <a:pPr>
              <a:buFontTx/>
              <a:buNone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9460" name="Footer Placeholder 3">
            <a:extLst>
              <a:ext uri="{FF2B5EF4-FFF2-40B4-BE49-F238E27FC236}">
                <a16:creationId xmlns:a16="http://schemas.microsoft.com/office/drawing/2014/main" id="{A85194ED-0A39-09CB-0D3C-C6B428CC8C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FF"/>
                </a:solidFill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438C-0E4F-307A-BE02-5C368A3C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Working ( </a:t>
            </a:r>
            <a:r>
              <a:rPr lang="en-US" altLang="en-US" dirty="0" err="1">
                <a:latin typeface="Arial" panose="020B0604020202020204" pitchFamily="34" charset="0"/>
              </a:rPr>
              <a:t>Contd</a:t>
            </a:r>
            <a:r>
              <a:rPr lang="en-US" altLang="en-US" dirty="0">
                <a:latin typeface="Arial" panose="020B0604020202020204" pitchFamily="34" charset="0"/>
              </a:rPr>
              <a:t>…)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 Matching Score (Pooling Function)</a:t>
                </a:r>
                <a:endParaRPr lang="en-US" sz="2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400" b="1" dirty="0" smtClean="0"/>
                        <m:t>S</m:t>
                      </m:r>
                      <m:r>
                        <m:rPr>
                          <m:nor/>
                        </m:rPr>
                        <a:rPr lang="en-IN" sz="2400" b="1" dirty="0" smtClean="0"/>
                        <m:t>ₗₛₑ(</m:t>
                      </m:r>
                      <m:r>
                        <m:rPr>
                          <m:nor/>
                        </m:rPr>
                        <a:rPr lang="en-IN" sz="2400" b="1" dirty="0" smtClean="0"/>
                        <m:t>I</m:t>
                      </m:r>
                      <m:r>
                        <m:rPr>
                          <m:nor/>
                        </m:rPr>
                        <a:rPr lang="en-IN" sz="2400" b="1" dirty="0" smtClean="0"/>
                        <m:t>, </m:t>
                      </m:r>
                      <m:r>
                        <m:rPr>
                          <m:nor/>
                        </m:rPr>
                        <a:rPr lang="en-IN" sz="2400" b="1" dirty="0" smtClean="0"/>
                        <m:t>T</m:t>
                      </m:r>
                      <m:r>
                        <m:rPr>
                          <m:nor/>
                        </m:rPr>
                        <a:rPr lang="en-IN" sz="2400" b="1" dirty="0" smtClean="0"/>
                        <m:t>) = </m:t>
                      </m:r>
                      <m:r>
                        <m:rPr>
                          <m:nor/>
                        </m:rPr>
                        <a:rPr lang="en-IN" sz="2400" b="1" dirty="0" smtClean="0"/>
                        <m:t>log</m:t>
                      </m:r>
                      <m:r>
                        <m:rPr>
                          <m:nor/>
                        </m:rPr>
                        <a:rPr lang="en-IN" sz="2400" b="1" dirty="0" smtClean="0"/>
                        <m:t>(∑ᵢ₌₁ᵏ </m:t>
                      </m:r>
                      <m:r>
                        <m:rPr>
                          <m:nor/>
                        </m:rPr>
                        <a:rPr lang="en-IN" sz="2400" b="1" dirty="0" smtClean="0"/>
                        <m:t>exp</m:t>
                      </m:r>
                      <m:r>
                        <m:rPr>
                          <m:nor/>
                        </m:rPr>
                        <a:rPr lang="en-IN" sz="2400" b="1" dirty="0" smtClean="0"/>
                        <m:t>(</m:t>
                      </m:r>
                      <m:r>
                        <m:rPr>
                          <m:nor/>
                        </m:rPr>
                        <a:rPr lang="el-GR" sz="2400" b="1" dirty="0" smtClean="0"/>
                        <m:t>λ</m:t>
                      </m:r>
                      <m:r>
                        <m:rPr>
                          <m:nor/>
                        </m:rPr>
                        <a:rPr lang="el-GR" sz="2400" b="1" dirty="0" smtClean="0"/>
                        <m:t>₂ </m:t>
                      </m:r>
                      <m:r>
                        <m:rPr>
                          <m:nor/>
                        </m:rPr>
                        <a:rPr lang="en-IN" sz="2400" b="1" dirty="0" smtClean="0"/>
                        <m:t>R</m:t>
                      </m:r>
                      <m:r>
                        <m:rPr>
                          <m:nor/>
                        </m:rPr>
                        <a:rPr lang="en-IN" sz="2400" b="1" dirty="0" smtClean="0"/>
                        <m:t>(</m:t>
                      </m:r>
                      <m:r>
                        <m:rPr>
                          <m:nor/>
                        </m:rPr>
                        <a:rPr lang="en-IN" sz="2400" b="1" dirty="0" smtClean="0"/>
                        <m:t>v</m:t>
                      </m:r>
                      <m:r>
                        <m:rPr>
                          <m:nor/>
                        </m:rPr>
                        <a:rPr lang="en-IN" sz="2400" b="1" dirty="0" smtClean="0"/>
                        <m:t>ᵢ, </m:t>
                      </m:r>
                      <m:r>
                        <m:rPr>
                          <m:nor/>
                        </m:rPr>
                        <a:rPr lang="en-IN" sz="2400" b="1" dirty="0" smtClean="0"/>
                        <m:t>a</m:t>
                      </m:r>
                      <m:r>
                        <m:rPr>
                          <m:nor/>
                        </m:rPr>
                        <a:rPr lang="en-IN" sz="2400" b="1" dirty="0" smtClean="0"/>
                        <m:t>ₜⁱ)))</m:t>
                      </m:r>
                    </m:oMath>
                  </m:oMathPara>
                </a14:m>
                <a:endParaRPr lang="en-IN" sz="2400" b="1" dirty="0"/>
              </a:p>
              <a:p>
                <a:pPr marL="0" indent="0">
                  <a:buNone/>
                </a:pPr>
                <a:endParaRPr lang="en-IN" sz="2400" b="1" dirty="0"/>
              </a:p>
              <a:p>
                <a:pPr marL="0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equation computes the final similarity score between the entire image 𝐼 and the safety rule 𝑇 using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LogSumExp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pooling.</a:t>
                </a:r>
              </a:p>
              <a:p>
                <a:r>
                  <a:rPr lang="en-I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Sₗₛₑ(I, T)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final similarity score between image I and safety rule T.</a:t>
                </a:r>
              </a:p>
              <a:p>
                <a:r>
                  <a:rPr lang="el-G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λ₂</a:t>
                </a: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 scaling factor that controls the sensitivity of the pooling function.</a:t>
                </a:r>
              </a:p>
              <a:p>
                <a:r>
                  <a:rPr lang="en-I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R(vᵢ, aₜⁱ)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cosine similarity between image region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the attended safety rule vector.</a:t>
                </a:r>
              </a:p>
              <a:p>
                <a:pPr marL="0" indent="0">
                  <a:buNone/>
                </a:pPr>
                <a:endParaRPr lang="en-IN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5" t="-1185" r="-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98610-65C0-FF65-3C12-01DFD7D5DE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1992091684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438C-0E4F-307A-BE02-5C368A3C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Working ( </a:t>
            </a:r>
            <a:r>
              <a:rPr lang="en-US" altLang="en-US" dirty="0" err="1">
                <a:latin typeface="Arial" panose="020B0604020202020204" pitchFamily="34" charset="0"/>
              </a:rPr>
              <a:t>Contd</a:t>
            </a:r>
            <a:r>
              <a:rPr lang="en-US" altLang="en-US" dirty="0">
                <a:latin typeface="Arial" panose="020B0604020202020204" pitchFamily="34" charset="0"/>
              </a:rPr>
              <a:t>…)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sz="2800" b="1" dirty="0"/>
                  <a:t>Triplet Loss</a:t>
                </a:r>
                <a:endParaRPr lang="en-US" sz="2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400" b="1" dirty="0" smtClean="0"/>
                        <m:t>Loss</m:t>
                      </m:r>
                      <m:r>
                        <m:rPr>
                          <m:nor/>
                        </m:rPr>
                        <a:rPr lang="en-IN" sz="2400" b="1" dirty="0" smtClean="0"/>
                        <m:t> = </m:t>
                      </m:r>
                      <m:r>
                        <m:rPr>
                          <m:nor/>
                        </m:rPr>
                        <a:rPr lang="en-IN" sz="2400" b="1" dirty="0" smtClean="0"/>
                        <m:t>max</m:t>
                      </m:r>
                      <m:r>
                        <m:rPr>
                          <m:nor/>
                        </m:rPr>
                        <a:rPr lang="en-IN" sz="2400" b="1" dirty="0" smtClean="0"/>
                        <m:t>(0, </m:t>
                      </m:r>
                      <m:r>
                        <m:rPr>
                          <m:nor/>
                        </m:rPr>
                        <a:rPr lang="el-GR" sz="2400" b="1" dirty="0" smtClean="0"/>
                        <m:t>α</m:t>
                      </m:r>
                      <m:r>
                        <m:rPr>
                          <m:nor/>
                        </m:rPr>
                        <a:rPr lang="el-GR" sz="2400" b="1" dirty="0" smtClean="0"/>
                        <m:t> + </m:t>
                      </m:r>
                      <m:r>
                        <m:rPr>
                          <m:nor/>
                        </m:rPr>
                        <a:rPr lang="en-IN" sz="2400" b="1" dirty="0" smtClean="0"/>
                        <m:t>S</m:t>
                      </m:r>
                      <m:r>
                        <m:rPr>
                          <m:nor/>
                        </m:rPr>
                        <a:rPr lang="en-IN" sz="2400" b="1" dirty="0" smtClean="0"/>
                        <m:t>(</m:t>
                      </m:r>
                      <m:r>
                        <m:rPr>
                          <m:nor/>
                        </m:rPr>
                        <a:rPr lang="en-IN" sz="2400" b="1" dirty="0" smtClean="0"/>
                        <m:t>I</m:t>
                      </m:r>
                      <m:r>
                        <m:rPr>
                          <m:nor/>
                        </m:rPr>
                        <a:rPr lang="en-IN" sz="2400" b="1" dirty="0" smtClean="0"/>
                        <m:t>, </m:t>
                      </m:r>
                      <m:r>
                        <m:rPr>
                          <m:nor/>
                        </m:rPr>
                        <a:rPr lang="en-IN" sz="2400" b="1" dirty="0" smtClean="0"/>
                        <m:t>Tneg</m:t>
                      </m:r>
                      <m:r>
                        <m:rPr>
                          <m:nor/>
                        </m:rPr>
                        <a:rPr lang="en-IN" sz="2400" b="1" dirty="0" smtClean="0"/>
                        <m:t>) − </m:t>
                      </m:r>
                      <m:r>
                        <m:rPr>
                          <m:nor/>
                        </m:rPr>
                        <a:rPr lang="en-IN" sz="2400" b="1" dirty="0" smtClean="0"/>
                        <m:t>S</m:t>
                      </m:r>
                      <m:r>
                        <m:rPr>
                          <m:nor/>
                        </m:rPr>
                        <a:rPr lang="en-IN" sz="2400" b="1" dirty="0" smtClean="0"/>
                        <m:t>(</m:t>
                      </m:r>
                      <m:r>
                        <m:rPr>
                          <m:nor/>
                        </m:rPr>
                        <a:rPr lang="en-IN" sz="2400" b="1" dirty="0" smtClean="0"/>
                        <m:t>I</m:t>
                      </m:r>
                      <m:r>
                        <m:rPr>
                          <m:nor/>
                        </m:rPr>
                        <a:rPr lang="en-IN" sz="2400" b="1" dirty="0" smtClean="0"/>
                        <m:t>, </m:t>
                      </m:r>
                      <m:r>
                        <m:rPr>
                          <m:nor/>
                        </m:rPr>
                        <a:rPr lang="en-IN" sz="2400" b="1" dirty="0" smtClean="0"/>
                        <m:t>Tpos</m:t>
                      </m:r>
                      <m:r>
                        <m:rPr>
                          <m:nor/>
                        </m:rPr>
                        <a:rPr lang="en-IN" sz="2400" b="1" dirty="0" smtClean="0"/>
                        <m:t>))</m:t>
                      </m:r>
                    </m:oMath>
                  </m:oMathPara>
                </a14:m>
                <a:endParaRPr lang="en-IN" sz="2400" b="1" dirty="0"/>
              </a:p>
              <a:p>
                <a:pPr marL="0" indent="0">
                  <a:buNone/>
                </a:pPr>
                <a:endParaRPr lang="en-IN" sz="2400" b="1" dirty="0"/>
              </a:p>
              <a:p>
                <a:pPr marL="0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equation minimizes the distance between a positive image-rule pair and maximizes the distance for a negative pair.</a:t>
                </a:r>
              </a:p>
              <a:p>
                <a:r>
                  <a:rPr lang="el-G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α</a:t>
                </a: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 margin parameter.</a:t>
                </a:r>
              </a:p>
              <a:p>
                <a:r>
                  <a:rPr lang="en-I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S(I, </a:t>
                </a:r>
                <a:r>
                  <a:rPr lang="en-IN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Tneg</a:t>
                </a:r>
                <a:r>
                  <a:rPr lang="en-I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similarity score between the image and an incorrect (negative) safety rule.</a:t>
                </a:r>
              </a:p>
              <a:p>
                <a:r>
                  <a:rPr lang="en-I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S(I, </a:t>
                </a:r>
                <a:r>
                  <a:rPr lang="en-IN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Tpos</a:t>
                </a:r>
                <a:r>
                  <a:rPr lang="en-I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similarity score between the image and the correct (positive) safety rule.</a:t>
                </a:r>
                <a:endParaRPr lang="en-I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IN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47" t="-14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98610-65C0-FF65-3C12-01DFD7D5DE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2211092008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91F98-7A4D-C787-1DA5-B4FD85B7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YOLO - Efficient Small-target and Context Attention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17391-A041-CBFE-31B1-F2F438F54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is an improved version of the YOLOv5 model, designed to detect </a:t>
            </a:r>
            <a:r>
              <a:rPr lang="en-US" sz="2000" b="1" dirty="0"/>
              <a:t>safety helmet-wearing behavior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IN" sz="2000" dirty="0"/>
              <a:t>The enhancements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EIOU-loss</a:t>
            </a:r>
            <a:r>
              <a:rPr lang="en-IN" sz="2000" dirty="0"/>
              <a:t> for better bounding box prediction.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Soft-NMS</a:t>
            </a:r>
            <a:r>
              <a:rPr lang="en-IN" sz="2000" dirty="0"/>
              <a:t> for improved handling of overlapping objects.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CBAM</a:t>
            </a:r>
            <a:r>
              <a:rPr lang="en-IN" sz="2000" dirty="0"/>
              <a:t> (Convolutional Block Attention Module) for better focus on important regions, especially small targets like helmet straps.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ADL</a:t>
            </a:r>
            <a:r>
              <a:rPr lang="en-IN" sz="2000" dirty="0"/>
              <a:t> (small-target detection layer) for better performance on small, distant, or occluded object</a:t>
            </a:r>
          </a:p>
          <a:p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6E020-2036-01DC-B9A1-F566B000DC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3520183706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91262-4C24-12C2-84F4-599EA242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EIOU LOSS</a:t>
            </a:r>
            <a:endParaRPr lang="en-IN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86A90A-30BA-60BB-C614-D795A0171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0864"/>
            <a:ext cx="3982007" cy="266461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C2D45-795F-6F32-6479-E43811441A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8D6762-425B-51AD-2A77-B981A45DA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090864"/>
            <a:ext cx="3982006" cy="1228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DC6571-0877-989D-0AD9-D64BC11C4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164" y="3423169"/>
            <a:ext cx="3124636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24226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EB51-8399-2F75-C230-33C7A6C34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4100">
                <a:latin typeface="Arial" charset="0"/>
                <a:ea typeface="+mj-ea"/>
                <a:cs typeface="+mj-cs"/>
              </a:rPr>
              <a:t>Soft-Non-Maximum Suppression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A72C06-0B96-5894-543E-4F4D236B38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3281363"/>
            <a:ext cx="3810000" cy="1514474"/>
          </a:xfr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2C7965-AF7C-3443-4F75-E4FE667DF582}"/>
              </a:ext>
            </a:extLst>
          </p:cNvPr>
          <p:cNvSpPr txBox="1"/>
          <p:nvPr/>
        </p:nvSpPr>
        <p:spPr bwMode="auto"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har char="•"/>
            </a:pPr>
            <a:r>
              <a:rPr lang="en-US" sz="2000" b="0">
                <a:latin typeface="Arial" charset="0"/>
              </a:rPr>
              <a:t>When object detection models like YOLO output multiple bounding boxes for the same object, NMS is used to: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+mj-lt"/>
              <a:buChar char="•"/>
            </a:pPr>
            <a:r>
              <a:rPr lang="en-US" sz="2000" b="0">
                <a:latin typeface="Arial" charset="0"/>
              </a:rPr>
              <a:t>Keep only the most confident bounding box (i.e., the one with the highest confidence score).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+mj-lt"/>
              <a:buChar char="•"/>
            </a:pPr>
            <a:r>
              <a:rPr lang="en-US" sz="2000" b="0">
                <a:latin typeface="Arial" charset="0"/>
              </a:rPr>
              <a:t>Suppress lower-scoring boxes that have a significant overlap with the most confident one.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53579D-2BCC-EB53-749B-743A8C1107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b="0" kern="1200">
                <a:latin typeface="Arial" charset="0"/>
                <a:ea typeface="+mn-ea"/>
                <a:cs typeface="+mn-cs"/>
              </a:rPr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1634332129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C6CA3-DB7E-9C62-4528-EF0F81B7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CBAM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C0662-195F-5FD6-1E50-01C4D407E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</a:t>
            </a:r>
            <a:r>
              <a:rPr lang="en-US" sz="2400" b="1" dirty="0"/>
              <a:t>Convolutional Block Attention Module (CBAM)</a:t>
            </a:r>
            <a:r>
              <a:rPr lang="en-US" sz="2400" dirty="0"/>
              <a:t> is a lightweight attention mechanism designed to capture both the channel and spatial dimensions.</a:t>
            </a:r>
          </a:p>
          <a:p>
            <a:r>
              <a:rPr lang="en-US" sz="2400" dirty="0"/>
              <a:t>CBAM consists of two sub-modules: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Channel Attention Module (CAM)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Spatial Attention Module (SAM)</a:t>
            </a:r>
          </a:p>
          <a:p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3E0D64-A4F2-E83E-1195-10EB4F78A0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1724792560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BC38D-A429-BC1B-2D63-5FB744F5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CBAM (</a:t>
            </a:r>
            <a:r>
              <a:rPr lang="en-US" sz="3600" dirty="0" err="1"/>
              <a:t>Contd</a:t>
            </a:r>
            <a:r>
              <a:rPr lang="en-US" sz="3600" dirty="0"/>
              <a:t>…)</a:t>
            </a:r>
            <a:endParaRPr lang="en-IN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7D8E6D-295F-8B19-370C-4614B4B7D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0200"/>
            <a:ext cx="7772400" cy="199481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52CE0-C5CC-D27A-E82C-013BAB7700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97731-6A27-6352-A53E-740717FEB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47712"/>
            <a:ext cx="7772400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13865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B8187-5BE3-8FF0-78C1-25D9D16CA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Adaptive Detection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E2F05-D332-37DB-B80F-EF23EC52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ADL plays a critical role in enhancing the detection capabilities of the model for small targets, such as helmet chin straps.</a:t>
            </a:r>
          </a:p>
          <a:p>
            <a:r>
              <a:rPr lang="en-US" sz="2400" dirty="0"/>
              <a:t>ADL is added as an extra detection layer, which allows the model to better capture fine details at lower resolutions (e.g., 160x160 feature maps).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C7207-DDF0-9E86-FAEA-247662E4DA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3547003857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AC6EC-BB94-4CD9-CF52-C42CE837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YOLO V5 vs YOLO ESCA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DE93E-A984-A37C-DF6F-37EC5CC4B7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1028" name="Picture 4" descr="Uploaded image">
            <a:extLst>
              <a:ext uri="{FF2B5EF4-FFF2-40B4-BE49-F238E27FC236}">
                <a16:creationId xmlns:a16="http://schemas.microsoft.com/office/drawing/2014/main" id="{0B08C071-7568-A709-1D30-BF98D1E93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" b="5439"/>
          <a:stretch/>
        </p:blipFill>
        <p:spPr bwMode="auto">
          <a:xfrm>
            <a:off x="457200" y="1858736"/>
            <a:ext cx="4340541" cy="335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ploaded image">
            <a:extLst>
              <a:ext uri="{FF2B5EF4-FFF2-40B4-BE49-F238E27FC236}">
                <a16:creationId xmlns:a16="http://schemas.microsoft.com/office/drawing/2014/main" id="{D3D0EB2C-470C-AFFA-5939-65DC07059E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368" y="1858736"/>
            <a:ext cx="4213632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363AD0-410B-7A91-C116-83D62CF9DB23}"/>
              </a:ext>
            </a:extLst>
          </p:cNvPr>
          <p:cNvSpPr txBox="1"/>
          <p:nvPr/>
        </p:nvSpPr>
        <p:spPr>
          <a:xfrm>
            <a:off x="6172200" y="5268302"/>
            <a:ext cx="1343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YOLO-ESCA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65FA3-5EA8-1931-10A9-5F26CF95E59F}"/>
              </a:ext>
            </a:extLst>
          </p:cNvPr>
          <p:cNvSpPr txBox="1"/>
          <p:nvPr/>
        </p:nvSpPr>
        <p:spPr>
          <a:xfrm>
            <a:off x="2200468" y="5302063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YOLO-V5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5113958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7BAA7-3A76-D824-2970-2CC8037F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Modified Architecture</a:t>
            </a:r>
            <a:endParaRPr lang="en-IN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8A0656-48E5-A87C-9B6A-B9FEE648F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057400"/>
            <a:ext cx="7772400" cy="380501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3FDCE-1EAF-C037-D627-178E2E7760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2267070677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9973FF2C-839D-B936-23FB-7ED0640AFC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Objective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CCAEDE0E-CD50-CABF-4471-00048B0EB5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73050" indent="-273050" eaLnBrk="1" hangingPunct="1">
              <a:buFont typeface="Wingdings 2" panose="05020102010507070707" pitchFamily="18" charset="2"/>
              <a:buChar char=""/>
            </a:pPr>
            <a:r>
              <a:rPr lang="en-US" altLang="en-US" sz="2800" dirty="0">
                <a:latin typeface="Arial" panose="020B0604020202020204" pitchFamily="34" charset="0"/>
              </a:rPr>
              <a:t>To </a:t>
            </a:r>
            <a:r>
              <a:rPr lang="en-US" altLang="en-US" sz="2800" b="1" dirty="0">
                <a:latin typeface="Arial" panose="020B0604020202020204" pitchFamily="34" charset="0"/>
              </a:rPr>
              <a:t>enhance detection </a:t>
            </a:r>
            <a:r>
              <a:rPr lang="en-US" altLang="en-US" sz="2800" dirty="0">
                <a:latin typeface="Arial" panose="020B0604020202020204" pitchFamily="34" charset="0"/>
              </a:rPr>
              <a:t>accuracy by integrating cross-attention between </a:t>
            </a:r>
            <a:r>
              <a:rPr lang="en-US" altLang="en-US" sz="2800" b="1" dirty="0">
                <a:latin typeface="Arial" panose="020B0604020202020204" pitchFamily="34" charset="0"/>
              </a:rPr>
              <a:t>image features </a:t>
            </a:r>
            <a:r>
              <a:rPr lang="en-US" altLang="en-US" sz="2800" dirty="0">
                <a:latin typeface="Arial" panose="020B0604020202020204" pitchFamily="34" charset="0"/>
              </a:rPr>
              <a:t>and </a:t>
            </a:r>
            <a:r>
              <a:rPr lang="en-US" altLang="en-US" sz="2800" b="1" dirty="0">
                <a:latin typeface="Arial" panose="020B0604020202020204" pitchFamily="34" charset="0"/>
              </a:rPr>
              <a:t>safety rule embeddings.</a:t>
            </a:r>
          </a:p>
          <a:p>
            <a:pPr marL="273050" indent="-273050" eaLnBrk="1" hangingPunct="1">
              <a:buFont typeface="Wingdings 2" panose="05020102010507070707" pitchFamily="18" charset="2"/>
              <a:buChar char=""/>
            </a:pPr>
            <a:r>
              <a:rPr lang="en-US" altLang="en-US" sz="2800" dirty="0">
                <a:latin typeface="Arial" panose="020B0604020202020204" pitchFamily="34" charset="0"/>
              </a:rPr>
              <a:t>To utilize </a:t>
            </a:r>
            <a:r>
              <a:rPr lang="en-US" altLang="en-US" sz="2800" b="1" dirty="0">
                <a:latin typeface="Arial" panose="020B0604020202020204" pitchFamily="34" charset="0"/>
              </a:rPr>
              <a:t>Faster R-CNN </a:t>
            </a:r>
            <a:r>
              <a:rPr lang="en-US" altLang="en-US" sz="2800" dirty="0">
                <a:latin typeface="Arial" panose="020B0604020202020204" pitchFamily="34" charset="0"/>
              </a:rPr>
              <a:t>for extracting image features for safety monitoring.</a:t>
            </a:r>
          </a:p>
          <a:p>
            <a:pPr marL="273050" indent="-273050" eaLnBrk="1" hangingPunct="1">
              <a:buFont typeface="Wingdings 2" panose="05020102010507070707" pitchFamily="18" charset="2"/>
              <a:buChar char=""/>
            </a:pPr>
            <a:r>
              <a:rPr lang="en-US" altLang="en-US" sz="2800" dirty="0">
                <a:latin typeface="Arial" panose="020B0604020202020204" pitchFamily="34" charset="0"/>
              </a:rPr>
              <a:t>To integrate a </a:t>
            </a:r>
            <a:r>
              <a:rPr lang="en-US" altLang="en-US" sz="2800" b="1" dirty="0">
                <a:latin typeface="Arial" panose="020B0604020202020204" pitchFamily="34" charset="0"/>
              </a:rPr>
              <a:t>GRU network </a:t>
            </a:r>
            <a:r>
              <a:rPr lang="en-US" altLang="en-US" sz="2800" dirty="0">
                <a:latin typeface="Arial" panose="020B0604020202020204" pitchFamily="34" charset="0"/>
              </a:rPr>
              <a:t>for embedding safety rules effectively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0484" name="Footer Placeholder 3">
            <a:extLst>
              <a:ext uri="{FF2B5EF4-FFF2-40B4-BE49-F238E27FC236}">
                <a16:creationId xmlns:a16="http://schemas.microsoft.com/office/drawing/2014/main" id="{9290BAA4-5995-CC85-AB6C-1A0DC94F17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FF"/>
                </a:solidFill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438C-0E4F-307A-BE02-5C368A3C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FB896-46CE-C6C7-574E-AC67F5372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b="1" dirty="0"/>
              <a:t>Data Combination</a:t>
            </a:r>
            <a:endParaRPr lang="en-US" sz="2400" b="1" dirty="0"/>
          </a:p>
          <a:p>
            <a:pPr marL="0" indent="0">
              <a:buNone/>
            </a:pP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98610-65C0-FF65-3C12-01DFD7D5DE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4FAB6-4E5B-E101-F7D8-60186FC0F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0"/>
            <a:ext cx="2152950" cy="23911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6AB672-D238-8F62-F144-710EF63A9F89}"/>
              </a:ext>
            </a:extLst>
          </p:cNvPr>
          <p:cNvSpPr txBox="1"/>
          <p:nvPr/>
        </p:nvSpPr>
        <p:spPr>
          <a:xfrm>
            <a:off x="1967013" y="5169818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DA4068-C434-7A5E-8D48-12D61DE7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555" y="2057400"/>
            <a:ext cx="4208622" cy="36067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BFE90D-B5A6-562D-EC1F-D33F43D08DF7}"/>
              </a:ext>
            </a:extLst>
          </p:cNvPr>
          <p:cNvSpPr txBox="1"/>
          <p:nvPr/>
        </p:nvSpPr>
        <p:spPr>
          <a:xfrm>
            <a:off x="4494683" y="5695440"/>
            <a:ext cx="3440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YAML file Creation for Meta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3675064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1471-CCD9-9B7B-F363-95309E05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22E3-A44F-600F-F92E-55266F156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b="1" dirty="0"/>
              <a:t>Data Combination (</a:t>
            </a:r>
            <a:r>
              <a:rPr lang="en-IN" sz="2400" b="1" dirty="0" err="1"/>
              <a:t>Contd</a:t>
            </a:r>
            <a:r>
              <a:rPr lang="en-IN" sz="2400" b="1" dirty="0"/>
              <a:t>…)</a:t>
            </a:r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636ED-8F06-548F-801C-1182D407F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7A69C-8B8E-7D03-C20E-B5285502A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2441570"/>
            <a:ext cx="5791200" cy="3349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933E0-14B0-78FF-2D13-E20AA1DD2B84}"/>
              </a:ext>
            </a:extLst>
          </p:cNvPr>
          <p:cNvSpPr txBox="1"/>
          <p:nvPr/>
        </p:nvSpPr>
        <p:spPr>
          <a:xfrm>
            <a:off x="3688698" y="5831335"/>
            <a:ext cx="2071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Combining dataset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5101096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1471-CCD9-9B7B-F363-95309E05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22E3-A44F-600F-F92E-55266F156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800" b="1" dirty="0"/>
              <a:t>Output of Data Combination</a:t>
            </a:r>
            <a:endParaRPr lang="en-IN" sz="3200" b="1" dirty="0"/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636ED-8F06-548F-801C-1182D407F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4CD9D-B33A-0E28-0047-E88045D99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38400"/>
            <a:ext cx="6347438" cy="341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30909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1471-CCD9-9B7B-F363-95309E05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22E3-A44F-600F-F92E-55266F156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800" b="1" dirty="0"/>
              <a:t>Output of Data Combination</a:t>
            </a:r>
            <a:endParaRPr lang="en-IN" sz="3200" b="1" dirty="0"/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636ED-8F06-548F-801C-1182D407F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57688-F3D8-E679-EBDC-AF2DCC06D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438400"/>
            <a:ext cx="5904348" cy="337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21236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1471-CCD9-9B7B-F363-95309E05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22E3-A44F-600F-F92E-55266F156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800" b="1" dirty="0"/>
              <a:t>Output of Data Combination</a:t>
            </a:r>
            <a:endParaRPr lang="en-IN" sz="3200" b="1" dirty="0"/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636ED-8F06-548F-801C-1182D407F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0342A-DCA9-D696-B1A2-B9E18DAE9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17852"/>
            <a:ext cx="6096000" cy="375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09385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1471-CCD9-9B7B-F363-95309E05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22E3-A44F-600F-F92E-55266F156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800" b="1" dirty="0"/>
              <a:t>Model Implementation</a:t>
            </a:r>
            <a:endParaRPr lang="en-IN" sz="3200" b="1" dirty="0"/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636ED-8F06-548F-801C-1182D407F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1431A-616E-2A41-4509-AA33CE102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21" y="2514600"/>
            <a:ext cx="7062279" cy="335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11F106-45B2-740A-326F-0A49259F9EA4}"/>
              </a:ext>
            </a:extLst>
          </p:cNvPr>
          <p:cNvSpPr txBox="1"/>
          <p:nvPr/>
        </p:nvSpPr>
        <p:spPr>
          <a:xfrm>
            <a:off x="3353552" y="5942111"/>
            <a:ext cx="3147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dataset loading Class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4281274"/>
      </p:ext>
    </p:extLst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1471-CCD9-9B7B-F363-95309E05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22E3-A44F-600F-F92E-55266F15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46" y="19812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IN" sz="2800" b="1" dirty="0"/>
              <a:t>Model Implementation</a:t>
            </a:r>
            <a:endParaRPr lang="en-IN" sz="3200" b="1" dirty="0"/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636ED-8F06-548F-801C-1182D407F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1F106-45B2-740A-326F-0A49259F9EA4}"/>
              </a:ext>
            </a:extLst>
          </p:cNvPr>
          <p:cNvSpPr txBox="1"/>
          <p:nvPr/>
        </p:nvSpPr>
        <p:spPr>
          <a:xfrm>
            <a:off x="2879838" y="4692900"/>
            <a:ext cx="3773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 bone network implementation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4D53E-8208-92B0-4DBF-8DFC5F59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703611"/>
            <a:ext cx="7391400" cy="191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80922"/>
      </p:ext>
    </p:extLst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1471-CCD9-9B7B-F363-95309E05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22E3-A44F-600F-F92E-55266F15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46" y="19812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IN" sz="2800" b="1" dirty="0"/>
              <a:t>Model Implementation</a:t>
            </a:r>
            <a:endParaRPr lang="en-IN" sz="3200" b="1" dirty="0"/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636ED-8F06-548F-801C-1182D407F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1F106-45B2-740A-326F-0A49259F9EA4}"/>
              </a:ext>
            </a:extLst>
          </p:cNvPr>
          <p:cNvSpPr txBox="1"/>
          <p:nvPr/>
        </p:nvSpPr>
        <p:spPr>
          <a:xfrm>
            <a:off x="2744216" y="5707558"/>
            <a:ext cx="4188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Stacked Cross attention and </a:t>
            </a:r>
            <a:r>
              <a:rPr lang="en-US" dirty="0" err="1"/>
              <a:t>TripletLoss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82B34-6073-2C44-F10E-D47B8D1FA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450246"/>
            <a:ext cx="4800600" cy="317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74633"/>
      </p:ext>
    </p:extLst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1471-CCD9-9B7B-F363-95309E05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22E3-A44F-600F-F92E-55266F15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46" y="19812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IN" sz="2800" b="1" dirty="0"/>
              <a:t>Model Implementation</a:t>
            </a:r>
            <a:endParaRPr lang="en-IN" sz="3200" b="1" dirty="0"/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636ED-8F06-548F-801C-1182D407F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1F106-45B2-740A-326F-0A49259F9EA4}"/>
              </a:ext>
            </a:extLst>
          </p:cNvPr>
          <p:cNvSpPr txBox="1"/>
          <p:nvPr/>
        </p:nvSpPr>
        <p:spPr>
          <a:xfrm>
            <a:off x="3657600" y="6005682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Training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EB929-1791-087C-870D-F5444AC4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556211"/>
            <a:ext cx="5121942" cy="344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48135"/>
      </p:ext>
    </p:extLst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1471-CCD9-9B7B-F363-95309E05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22E3-A44F-600F-F92E-55266F15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46" y="19812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IN" sz="2800" b="1" dirty="0"/>
              <a:t>Model Implementation</a:t>
            </a:r>
            <a:endParaRPr lang="en-IN" sz="3200" b="1" dirty="0"/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636ED-8F06-548F-801C-1182D407F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1F106-45B2-740A-326F-0A49259F9EA4}"/>
              </a:ext>
            </a:extLst>
          </p:cNvPr>
          <p:cNvSpPr txBox="1"/>
          <p:nvPr/>
        </p:nvSpPr>
        <p:spPr>
          <a:xfrm>
            <a:off x="3657600" y="6005682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Training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EB929-1791-087C-870D-F5444AC4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556211"/>
            <a:ext cx="5121942" cy="344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32144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84F351BD-A5DE-BB7E-10A2-871CDCAC0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Requirement Analysis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AF668370-2B15-A7B5-4CAE-5BDA7ADFC5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>
                <a:latin typeface="Arial" panose="020B0604020202020204" pitchFamily="34" charset="0"/>
              </a:rPr>
              <a:t>Checking for anomaly behavior using Faster-R-CNN</a:t>
            </a:r>
          </a:p>
          <a:p>
            <a:pPr algn="just"/>
            <a:r>
              <a:rPr lang="en-US" altLang="en-US">
                <a:latin typeface="Arial" panose="020B0604020202020204" pitchFamily="34" charset="0"/>
              </a:rPr>
              <a:t>If any anomaly behavior detected site supervisor is notified </a:t>
            </a:r>
          </a:p>
        </p:txBody>
      </p:sp>
      <p:sp>
        <p:nvSpPr>
          <p:cNvPr id="21508" name="Footer Placeholder 3">
            <a:extLst>
              <a:ext uri="{FF2B5EF4-FFF2-40B4-BE49-F238E27FC236}">
                <a16:creationId xmlns:a16="http://schemas.microsoft.com/office/drawing/2014/main" id="{6143E0CE-478A-5034-DD12-0031C1B02A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FF"/>
                </a:solidFill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7BCAE28D-8145-EDE1-92E4-E5B5770C27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latin typeface="Arial" panose="020B0604020202020204" pitchFamily="34" charset="0"/>
              </a:rPr>
              <a:t>Literature Survey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B44773-DD23-9958-CE11-B6081405C3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4400" y="1752600"/>
          <a:ext cx="7924800" cy="4349750"/>
        </p:xfrm>
        <a:graphic>
          <a:graphicData uri="http://schemas.openxmlformats.org/drawingml/2006/table">
            <a:tbl>
              <a:tblPr firstRow="1" firstCol="1" bandRow="1"/>
              <a:tblGrid>
                <a:gridCol w="1319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3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1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7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417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b="1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Reference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b="1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Model 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b="1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b="1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Significant Factor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b="1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Evaluation Measures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2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 dirty="0" err="1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Chorowski</a:t>
                      </a:r>
                      <a:r>
                        <a:rPr lang="en-IN" sz="10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 J., </a:t>
                      </a:r>
                      <a:r>
                        <a:rPr lang="en-IN" sz="1000" kern="100" dirty="0" err="1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Bahdanau</a:t>
                      </a:r>
                      <a:r>
                        <a:rPr lang="en-IN" sz="10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 D., Serdyuk, D., Cho, K., &amp; Bengio, Y. (2015).</a:t>
                      </a:r>
                      <a:endParaRPr lang="en-IN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Attention-Based Recurrent Neural Network(RNN) model </a:t>
                      </a:r>
                      <a:endParaRPr lang="en-IN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202565" algn="l"/>
                        </a:tabLst>
                      </a:pPr>
                      <a:r>
                        <a:rPr lang="en-IN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TIMIT Phoneme Recognition Dataset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IN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ocation-aware attention mechanism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Phoneme Error Rate (PER) 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8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Fang, Q., Li, H., Luo, X., Ding, L., Luo, H., Rose, T. M., &amp; An, W. (2018)</a:t>
                      </a:r>
                      <a:endParaRPr lang="en-IN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Faster R-CNN (Region-Convolutional Neural Network)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More than 100,000 image frames from surveillance videos of construction sites​ 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IN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ocation-aware attention mechanism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Precision</a:t>
                      </a: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: 90.4</a:t>
                      </a:r>
                      <a:r>
                        <a:rPr lang="en-IN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Recall </a:t>
                      </a: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: 91.5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69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Cho, K., van </a:t>
                      </a:r>
                      <a:r>
                        <a:rPr lang="en-IN" sz="1000" kern="100" dirty="0" err="1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Merrienboer</a:t>
                      </a:r>
                      <a:r>
                        <a:rPr lang="en-IN" sz="10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 B., </a:t>
                      </a:r>
                      <a:r>
                        <a:rPr lang="en-IN" sz="1000" kern="100" dirty="0" err="1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Gulcehre</a:t>
                      </a:r>
                      <a:r>
                        <a:rPr lang="en-IN" sz="10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 C., </a:t>
                      </a:r>
                      <a:r>
                        <a:rPr lang="en-IN" sz="1000" kern="100" dirty="0" err="1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Bahdanau</a:t>
                      </a:r>
                      <a:r>
                        <a:rPr lang="en-IN" sz="10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 D., </a:t>
                      </a:r>
                      <a:r>
                        <a:rPr lang="en-IN" sz="1000" kern="100" dirty="0" err="1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Bougares</a:t>
                      </a:r>
                      <a:r>
                        <a:rPr lang="en-IN" sz="10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 F., </a:t>
                      </a:r>
                      <a:r>
                        <a:rPr lang="en-IN" sz="1000" kern="100" dirty="0" err="1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Schwenk</a:t>
                      </a:r>
                      <a:r>
                        <a:rPr lang="en-IN" sz="10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 H., &amp; Bengio, Y. (2014) </a:t>
                      </a:r>
                      <a:endParaRPr lang="en-IN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RNN Encoder-Decoder architecture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WMT’14 translation</a:t>
                      </a: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Dataset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IN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ovel hidden unit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BLEU scores of 34.64 on the test set compared to 33.30 for the baseline model​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08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Ben-Alon, L., &amp; Sacks, R. (2017)</a:t>
                      </a:r>
                      <a:endParaRPr lang="en-IN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Agent-Based Simulation (ABS) combined with Building Information Modeling (BIM) 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IN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igh-rise residential construction</a:t>
                      </a: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dataset.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IN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conomic utility model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F1-Score:84.3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5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Waehrer, G. M., Dong, X. S., Miller, T., Haile, E., &amp; Men, Y. (2007). 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IN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omprehensive cost model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the Bureau of Labor Statistics (BLS) dataset</a:t>
                      </a: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IN" sz="10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uality of life costs</a:t>
                      </a:r>
                      <a:endParaRPr lang="en-IN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IN" sz="10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Accuracy</a:t>
                      </a:r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:80.5</a:t>
                      </a:r>
                      <a:endParaRPr lang="en-IN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628" marR="356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623" name="Footer Placeholder 3">
            <a:extLst>
              <a:ext uri="{FF2B5EF4-FFF2-40B4-BE49-F238E27FC236}">
                <a16:creationId xmlns:a16="http://schemas.microsoft.com/office/drawing/2014/main" id="{86615D25-A2D5-2163-7AAE-8E835E157D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FF"/>
                </a:solidFill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6C8409D8-FA0C-22B1-0CE9-90C5EF1938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System Design</a:t>
            </a:r>
          </a:p>
        </p:txBody>
      </p:sp>
      <p:sp>
        <p:nvSpPr>
          <p:cNvPr id="25603" name="Footer Placeholder 3">
            <a:extLst>
              <a:ext uri="{FF2B5EF4-FFF2-40B4-BE49-F238E27FC236}">
                <a16:creationId xmlns:a16="http://schemas.microsoft.com/office/drawing/2014/main" id="{3B9B4D3D-EB7B-47C4-D46A-B3275DCEFB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FF"/>
                </a:solidFill>
              </a:rPr>
              <a:t>Department of AI&amp;DS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DBBCD5-2286-105E-7A1F-F99CE4B52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09800"/>
            <a:ext cx="7772400" cy="3256005"/>
          </a:xfrm>
        </p:spPr>
      </p:pic>
    </p:spTree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6D8F6-603D-B0C4-D76A-E51F2FFB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8B703-4F79-32CD-AE12-D7C77BCA3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/>
              <a:t>Custom dataset which is pipelined from various sources combined to form single dataset with 193,000.</a:t>
            </a:r>
          </a:p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B70705-344D-19EC-7465-8F2E8BC251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90705-1D32-8A64-9DB6-4E61A1CC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429000"/>
            <a:ext cx="3657600" cy="2286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B5E28F-3810-01FB-81C8-8C343F1335FC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6000" y="3429000"/>
            <a:ext cx="1371600" cy="6096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FD8528-6A02-BAEA-D073-2E7161E199B4}"/>
              </a:ext>
            </a:extLst>
          </p:cNvPr>
          <p:cNvCxnSpPr>
            <a:cxnSpLocks/>
          </p:cNvCxnSpPr>
          <p:nvPr/>
        </p:nvCxnSpPr>
        <p:spPr bwMode="auto">
          <a:xfrm>
            <a:off x="3429000" y="4038600"/>
            <a:ext cx="3352800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FA6D7C-6386-33FA-3EC4-4F674CA121CF}"/>
              </a:ext>
            </a:extLst>
          </p:cNvPr>
          <p:cNvSpPr txBox="1"/>
          <p:nvPr/>
        </p:nvSpPr>
        <p:spPr>
          <a:xfrm>
            <a:off x="6781800" y="365760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latin typeface="Arial" panose="020B0604020202020204" pitchFamily="34" charset="0"/>
                <a:cs typeface="Arial" panose="020B0604020202020204" pitchFamily="34" charset="0"/>
              </a:rPr>
              <a:t>It consists of combination of all data</a:t>
            </a:r>
          </a:p>
        </p:txBody>
      </p:sp>
    </p:spTree>
    <p:extLst>
      <p:ext uri="{BB962C8B-B14F-4D97-AF65-F5344CB8AC3E}">
        <p14:creationId xmlns:p14="http://schemas.microsoft.com/office/powerpoint/2010/main" val="2350055768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C37C7-F3BF-452B-76E9-B6196EB7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DATASET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17D01E-C076-5F5C-CC7D-2965FFD08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814918"/>
            <a:ext cx="4121331" cy="4114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836477-AF54-98F0-00AB-B3315F5555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2C04CE-A6BC-46A6-5125-52AE623E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789" y="1632193"/>
            <a:ext cx="4312686" cy="43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21403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32AD-9C59-06B6-6AB7-4C603672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DATASET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268EC1-E273-260F-C799-A72AEAC8D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8800"/>
            <a:ext cx="3880080" cy="3886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DFF67-FB6F-5851-98E7-4B2ADF112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E8CEA7-F77C-089A-4F00-4ED36EB0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120" y="1773772"/>
            <a:ext cx="3880080" cy="412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64110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4238</TotalTime>
  <Words>1902</Words>
  <Application>Microsoft Office PowerPoint</Application>
  <PresentationFormat>On-screen Show (4:3)</PresentationFormat>
  <Paragraphs>231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Times New Roman</vt:lpstr>
      <vt:lpstr>Calibri Light</vt:lpstr>
      <vt:lpstr>Cambria Math</vt:lpstr>
      <vt:lpstr>Verdana</vt:lpstr>
      <vt:lpstr>Arial</vt:lpstr>
      <vt:lpstr>Calibri</vt:lpstr>
      <vt:lpstr>Aptos</vt:lpstr>
      <vt:lpstr>Arial MT</vt:lpstr>
      <vt:lpstr>Wingdings 2</vt:lpstr>
      <vt:lpstr>Default Design</vt:lpstr>
      <vt:lpstr>Custom Design</vt:lpstr>
      <vt:lpstr>Computer Vision and Deep Learning for Construction Site Anomaly Behavior Detection</vt:lpstr>
      <vt:lpstr> Aim</vt:lpstr>
      <vt:lpstr>Objective</vt:lpstr>
      <vt:lpstr>Requirement Analysis</vt:lpstr>
      <vt:lpstr>Literature Survey</vt:lpstr>
      <vt:lpstr>System Design</vt:lpstr>
      <vt:lpstr>DATASET</vt:lpstr>
      <vt:lpstr>DATASET</vt:lpstr>
      <vt:lpstr>DATASET</vt:lpstr>
      <vt:lpstr>Pre Processing</vt:lpstr>
      <vt:lpstr>Pre Processing ( Contd…)</vt:lpstr>
      <vt:lpstr>Pre Processing ( Contd…)</vt:lpstr>
      <vt:lpstr>Working</vt:lpstr>
      <vt:lpstr>Working ( Contd…)</vt:lpstr>
      <vt:lpstr>Working ( Contd…)</vt:lpstr>
      <vt:lpstr>Working ( Contd…)</vt:lpstr>
      <vt:lpstr>Working ( Contd…)</vt:lpstr>
      <vt:lpstr>Working ( Contd…)</vt:lpstr>
      <vt:lpstr>Working ( Contd…)</vt:lpstr>
      <vt:lpstr>Working ( Contd…)</vt:lpstr>
      <vt:lpstr>Working ( Contd…)</vt:lpstr>
      <vt:lpstr>YOLO - Efficient Small-target and Context Attention</vt:lpstr>
      <vt:lpstr>EIOU LOSS</vt:lpstr>
      <vt:lpstr>Soft-Non-Maximum Suppression</vt:lpstr>
      <vt:lpstr>CBAM</vt:lpstr>
      <vt:lpstr>CBAM (Contd…)</vt:lpstr>
      <vt:lpstr>Adaptive Detection Layer</vt:lpstr>
      <vt:lpstr>YOLO V5 vs YOLO ESCA</vt:lpstr>
      <vt:lpstr>Modified Architecture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</vt:vector>
  </TitlesOfParts>
  <Company>rightgen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rightgen2</dc:creator>
  <cp:lastModifiedBy>Mohamed Aslam</cp:lastModifiedBy>
  <cp:revision>347</cp:revision>
  <dcterms:created xsi:type="dcterms:W3CDTF">2001-09-21T16:07:35Z</dcterms:created>
  <dcterms:modified xsi:type="dcterms:W3CDTF">2024-12-09T08:35:11Z</dcterms:modified>
</cp:coreProperties>
</file>